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57" r:id="rId2"/>
    <p:sldId id="258" r:id="rId3"/>
    <p:sldId id="259" r:id="rId4"/>
    <p:sldId id="262" r:id="rId5"/>
    <p:sldId id="263" r:id="rId6"/>
    <p:sldId id="260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</p:sldIdLst>
  <p:sldSz cx="9144000" cy="6858000" type="screen4x3"/>
  <p:notesSz cx="9926638" cy="6797675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7823"/>
    <a:srgbClr val="4F02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37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22798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DAF882-3615-CC40-AABB-F107669C1F0B}" type="datetimeFigureOut">
              <a:rPr lang="it-IT" smtClean="0"/>
              <a:pPr/>
              <a:t>07/10/2021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22798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073650-BE25-7242-AC9E-C76181C8761E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D88A5F-DB3E-214A-9E95-2A8E24980C5C}" type="datetimeFigureOut">
              <a:rPr lang="it-IT" smtClean="0"/>
              <a:pPr/>
              <a:t>07/10/2021</a:t>
            </a:fld>
            <a:endParaRPr lang="it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398838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4" y="3228896"/>
            <a:ext cx="7941310" cy="30589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8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D9AFFB-A531-2245-8930-D012CEB0EB8B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 dirty="0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64BAB4-1493-45D9-ABD6-61C18426ABAC}" type="datetime1">
              <a:rPr lang="it-IT" smtClean="0"/>
              <a:t>07/10/2021</a:t>
            </a:fld>
            <a:endParaRPr lang="it-I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I Fisiocratici e Turgot</a:t>
            </a:r>
            <a:endParaRPr lang="it-IT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/>
                <a:cs typeface="Arial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/>
                <a:cs typeface="Arial"/>
              </a:defRPr>
            </a:lvl1pPr>
            <a:lvl2pPr>
              <a:defRPr>
                <a:latin typeface="Arial"/>
                <a:cs typeface="Arial"/>
              </a:defRPr>
            </a:lvl2pPr>
            <a:lvl3pPr>
              <a:defRPr>
                <a:latin typeface="Arial"/>
                <a:cs typeface="Arial"/>
              </a:defRPr>
            </a:lvl3pPr>
            <a:lvl4pPr>
              <a:defRPr>
                <a:latin typeface="Arial"/>
                <a:cs typeface="Arial"/>
              </a:defRPr>
            </a:lvl4pPr>
            <a:lvl5pPr>
              <a:defRPr>
                <a:latin typeface="Arial"/>
                <a:cs typeface="Arial"/>
              </a:defRPr>
            </a:lvl5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82EF073A-3FB1-47E2-8BC2-4C37B63C8FD8}" type="datetime1">
              <a:rPr lang="it-IT" smtClean="0"/>
              <a:t>07/10/2021</a:t>
            </a:fld>
            <a:endParaRPr lang="it-IT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latin typeface="Arial"/>
                <a:cs typeface="Arial"/>
              </a:defRPr>
            </a:lvl1pPr>
          </a:lstStyle>
          <a:p>
            <a:r>
              <a:rPr lang="en-US" smtClean="0"/>
              <a:t>I Fisiocratici e Turgot</a:t>
            </a:r>
            <a:endParaRPr lang="it-IT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20802"/>
            <a:ext cx="2057400" cy="5405361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20802"/>
            <a:ext cx="6019800" cy="5405361"/>
          </a:xfrm>
        </p:spPr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1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7E9676D2-9F7F-4DCB-B60A-E247F66ACF50}" type="datetime1">
              <a:rPr lang="it-IT" smtClean="0"/>
              <a:t>07/10/2021</a:t>
            </a:fld>
            <a:endParaRPr lang="it-IT" dirty="0"/>
          </a:p>
        </p:txBody>
      </p:sp>
      <p:sp>
        <p:nvSpPr>
          <p:cNvPr id="1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latin typeface="Arial"/>
                <a:cs typeface="Arial"/>
              </a:defRPr>
            </a:lvl1pPr>
          </a:lstStyle>
          <a:p>
            <a:r>
              <a:rPr lang="en-US" smtClean="0"/>
              <a:t>I Fisiocratici e Turgot</a:t>
            </a:r>
            <a:endParaRPr lang="it-IT" dirty="0"/>
          </a:p>
        </p:txBody>
      </p:sp>
      <p:sp>
        <p:nvSpPr>
          <p:cNvPr id="1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A65099C4-93BE-4F24-88E9-EEF58FF8F888}" type="datetime1">
              <a:rPr lang="it-IT" smtClean="0"/>
              <a:t>07/10/2021</a:t>
            </a:fld>
            <a:endParaRPr lang="it-IT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I Fisiocratici e Turgot</a:t>
            </a:r>
            <a:endParaRPr lang="it-IT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latin typeface="Arial"/>
                <a:cs typeface="Arial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0" i="1">
                <a:solidFill>
                  <a:schemeClr val="tx1">
                    <a:tint val="75000"/>
                  </a:schemeClr>
                </a:solidFill>
                <a:latin typeface="Arial Italic"/>
                <a:cs typeface="Arial Italic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6B638A-823B-470F-8CBA-E98D8D597EEF}" type="datetime1">
              <a:rPr lang="it-IT" smtClean="0"/>
              <a:t>07/10/2021</a:t>
            </a:fld>
            <a:endParaRPr lang="it-I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I Fisiocratici e Turgot</a:t>
            </a:r>
            <a:endParaRPr lang="it-IT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 b="1">
                <a:latin typeface="Arial"/>
                <a:cs typeface="Arial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/>
                <a:cs typeface="Arial"/>
              </a:defRPr>
            </a:lvl1pPr>
            <a:lvl2pPr>
              <a:defRPr sz="2400">
                <a:latin typeface="Arial"/>
                <a:cs typeface="Arial"/>
              </a:defRPr>
            </a:lvl2pPr>
            <a:lvl3pPr>
              <a:defRPr sz="2000">
                <a:latin typeface="Arial"/>
                <a:cs typeface="Arial"/>
              </a:defRPr>
            </a:lvl3pPr>
            <a:lvl4pPr>
              <a:defRPr sz="1800">
                <a:latin typeface="Arial"/>
                <a:cs typeface="Arial"/>
              </a:defRPr>
            </a:lvl4pPr>
            <a:lvl5pPr>
              <a:defRPr sz="1800"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/>
                <a:cs typeface="Arial"/>
              </a:defRPr>
            </a:lvl1pPr>
            <a:lvl2pPr>
              <a:defRPr sz="2400">
                <a:latin typeface="Arial"/>
                <a:cs typeface="Arial"/>
              </a:defRPr>
            </a:lvl2pPr>
            <a:lvl3pPr>
              <a:defRPr sz="2000">
                <a:latin typeface="Arial"/>
                <a:cs typeface="Arial"/>
              </a:defRPr>
            </a:lvl3pPr>
            <a:lvl4pPr>
              <a:defRPr sz="1800">
                <a:latin typeface="Arial"/>
                <a:cs typeface="Arial"/>
              </a:defRPr>
            </a:lvl4pPr>
            <a:lvl5pPr>
              <a:defRPr sz="1800"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304D85B3-79F3-4E50-9F13-CE1C9486BA0A}" type="datetime1">
              <a:rPr lang="it-IT" smtClean="0"/>
              <a:t>07/10/2021</a:t>
            </a:fld>
            <a:endParaRPr lang="it-IT" dirty="0"/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I Fisiocratici e Turgot</a:t>
            </a:r>
            <a:endParaRPr lang="it-IT" dirty="0"/>
          </a:p>
        </p:txBody>
      </p:sp>
      <p:sp>
        <p:nvSpPr>
          <p:cNvPr id="1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/>
                <a:cs typeface="Arial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/>
                <a:cs typeface="Arial"/>
              </a:defRPr>
            </a:lvl1pPr>
            <a:lvl2pPr>
              <a:defRPr sz="2000">
                <a:latin typeface="Arial"/>
                <a:cs typeface="Arial"/>
              </a:defRPr>
            </a:lvl2pPr>
            <a:lvl3pPr>
              <a:defRPr sz="1800">
                <a:latin typeface="Arial"/>
                <a:cs typeface="Arial"/>
              </a:defRPr>
            </a:lvl3pPr>
            <a:lvl4pPr>
              <a:defRPr sz="1600">
                <a:latin typeface="Arial"/>
                <a:cs typeface="Arial"/>
              </a:defRPr>
            </a:lvl4pPr>
            <a:lvl5pPr>
              <a:defRPr sz="1600">
                <a:latin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lang="it-IT" sz="2000" b="1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it-IT" smtClean="0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20000"/>
              </a:spcBef>
              <a:buFont typeface="Arial"/>
              <a:defRPr lang="it-IT" sz="24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algn="l" defTabSz="457200" rtl="0" eaLnBrk="1" latinLnBrk="0" hangingPunct="1">
              <a:spcBef>
                <a:spcPct val="20000"/>
              </a:spcBef>
              <a:buFont typeface="Arial"/>
              <a:defRPr lang="it-IT" sz="24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algn="l" defTabSz="457200" rtl="0" eaLnBrk="1" latinLnBrk="0" hangingPunct="1">
              <a:spcBef>
                <a:spcPct val="20000"/>
              </a:spcBef>
              <a:buFont typeface="Arial"/>
              <a:defRPr lang="it-IT" sz="24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algn="l" defTabSz="457200" rtl="0" eaLnBrk="1" latinLnBrk="0" hangingPunct="1">
              <a:spcBef>
                <a:spcPct val="20000"/>
              </a:spcBef>
              <a:buFont typeface="Arial"/>
              <a:defRPr lang="it-IT" sz="24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algn="l" defTabSz="457200" rtl="0" eaLnBrk="1" latinLnBrk="0" hangingPunct="1">
              <a:spcBef>
                <a:spcPct val="20000"/>
              </a:spcBef>
              <a:buFont typeface="Arial"/>
              <a:defRPr lang="it-IT" sz="24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14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1E84E255-CF70-4A57-A6AF-A43E161E43E0}" type="datetime1">
              <a:rPr lang="it-IT" smtClean="0"/>
              <a:t>07/10/2021</a:t>
            </a:fld>
            <a:endParaRPr lang="it-IT" dirty="0"/>
          </a:p>
        </p:txBody>
      </p:sp>
      <p:sp>
        <p:nvSpPr>
          <p:cNvPr id="1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I Fisiocratici e Turgot</a:t>
            </a:r>
            <a:endParaRPr lang="it-IT" dirty="0"/>
          </a:p>
        </p:txBody>
      </p:sp>
      <p:sp>
        <p:nvSpPr>
          <p:cNvPr id="1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latin typeface="Arial"/>
                <a:cs typeface="Arial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FC5F48A6-3865-4DF3-AAA2-674EE4165193}" type="datetime1">
              <a:rPr lang="it-IT" smtClean="0"/>
              <a:t>07/10/2021</a:t>
            </a:fld>
            <a:endParaRPr lang="it-IT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800" b="1" i="0">
                <a:latin typeface="Arial"/>
                <a:cs typeface="Arial"/>
              </a:defRPr>
            </a:lvl1pPr>
          </a:lstStyle>
          <a:p>
            <a:r>
              <a:rPr lang="en-US" smtClean="0"/>
              <a:t>I Fisiocratici e Turgot</a:t>
            </a:r>
            <a:endParaRPr lang="it-I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FC77B28B-0409-4632-AE80-FA9A62A12A84}" type="datetime1">
              <a:rPr lang="it-IT" smtClean="0"/>
              <a:t>07/10/2021</a:t>
            </a:fld>
            <a:endParaRPr lang="it-IT" dirty="0"/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latin typeface="Arial"/>
                <a:cs typeface="Arial"/>
              </a:defRPr>
            </a:lvl1pPr>
          </a:lstStyle>
          <a:p>
            <a:r>
              <a:rPr lang="en-US" smtClean="0"/>
              <a:t>I Fisiocratici e Turgot</a:t>
            </a:r>
            <a:endParaRPr lang="it-IT" dirty="0"/>
          </a:p>
        </p:txBody>
      </p:sp>
      <p:sp>
        <p:nvSpPr>
          <p:cNvPr id="13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64000"/>
            <a:ext cx="3008313" cy="571100"/>
          </a:xfrm>
        </p:spPr>
        <p:txBody>
          <a:bodyPr anchor="b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864000"/>
            <a:ext cx="5111750" cy="5262163"/>
          </a:xfrm>
        </p:spPr>
        <p:txBody>
          <a:bodyPr/>
          <a:lstStyle>
            <a:lvl1pPr>
              <a:defRPr sz="3200">
                <a:latin typeface="Arial"/>
                <a:cs typeface="Arial"/>
              </a:defRPr>
            </a:lvl1pPr>
            <a:lvl2pPr>
              <a:defRPr sz="2800">
                <a:latin typeface="Arial"/>
                <a:cs typeface="Arial"/>
              </a:defRPr>
            </a:lvl2pPr>
            <a:lvl3pPr>
              <a:defRPr sz="2400">
                <a:latin typeface="Arial"/>
                <a:cs typeface="Arial"/>
              </a:defRPr>
            </a:lvl3pPr>
            <a:lvl4pPr>
              <a:defRPr sz="2000">
                <a:latin typeface="Arial"/>
                <a:cs typeface="Arial"/>
              </a:defRPr>
            </a:lvl4pPr>
            <a:lvl5pPr>
              <a:defRPr sz="2000">
                <a:latin typeface="Arial"/>
                <a:cs typeface="Arial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9189ECA6-7AD7-44FA-B986-81C8645FBC5F}" type="datetime1">
              <a:rPr lang="it-IT" smtClean="0"/>
              <a:t>07/10/2021</a:t>
            </a:fld>
            <a:endParaRPr lang="it-IT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latin typeface="Arial"/>
                <a:cs typeface="Arial"/>
              </a:defRPr>
            </a:lvl1pPr>
          </a:lstStyle>
          <a:p>
            <a:r>
              <a:rPr lang="en-US" smtClean="0"/>
              <a:t>I Fisiocratici e Turgot</a:t>
            </a:r>
            <a:endParaRPr lang="it-IT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15839"/>
            <a:ext cx="5486400" cy="381173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it-IT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383AEB7E-5F7A-48D8-B051-A48161579864}" type="datetime1">
              <a:rPr lang="it-IT" smtClean="0"/>
              <a:t>07/10/2021</a:t>
            </a:fld>
            <a:endParaRPr lang="it-IT" dirty="0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latin typeface="Arial"/>
                <a:cs typeface="Arial"/>
              </a:defRPr>
            </a:lvl1pPr>
          </a:lstStyle>
          <a:p>
            <a:r>
              <a:rPr lang="en-US" smtClean="0"/>
              <a:t>I Fisiocratici e Turgot</a:t>
            </a:r>
            <a:endParaRPr lang="it-IT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910403"/>
            <a:ext cx="8229600" cy="5579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556FE2-62DD-4AFF-83CA-115631935658}" type="datetime1">
              <a:rPr lang="it-IT" smtClean="0"/>
              <a:t>07/10/2021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I Fisiocratici e Turgot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Slide_DIp_EconomiaeDiritto.png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457200" y="152525"/>
            <a:ext cx="8229600" cy="68593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wmf"/><Relationship Id="rId4" Type="http://schemas.openxmlformats.org/officeDocument/2006/relationships/oleObject" Target="../embeddings/oleObject1.bin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5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La fisiocrazia</a:t>
            </a:r>
            <a:endParaRPr lang="it-IT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Unità 4</a:t>
            </a:r>
            <a:endParaRPr lang="it-IT" dirty="0"/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 Fisiocratici e Turgot</a:t>
            </a:r>
            <a:endParaRPr lang="it-IT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1</a:t>
            </a:fld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i="1" dirty="0" smtClean="0"/>
              <a:t>Le anticipazioni </a:t>
            </a:r>
            <a:r>
              <a:rPr lang="it-IT" dirty="0" smtClean="0"/>
              <a:t>(investimenti)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it-IT" dirty="0" smtClean="0"/>
              <a:t>Il capitale come frutto di </a:t>
            </a:r>
            <a:r>
              <a:rPr lang="it-IT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anticipazioni </a:t>
            </a:r>
            <a:r>
              <a:rPr lang="it-IT" dirty="0" smtClean="0"/>
              <a:t>(investimenti prima, produzione poi)</a:t>
            </a:r>
          </a:p>
          <a:p>
            <a:r>
              <a:rPr lang="it-IT" dirty="0" smtClean="0"/>
              <a:t>Le </a:t>
            </a:r>
            <a:r>
              <a:rPr lang="it-IT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anticipazioni</a:t>
            </a:r>
            <a:r>
              <a:rPr lang="it-IT" dirty="0" smtClean="0"/>
              <a:t> (investimenti) sono:</a:t>
            </a:r>
          </a:p>
          <a:p>
            <a:pPr lvl="1"/>
            <a:r>
              <a:rPr lang="it-IT" dirty="0" smtClean="0"/>
              <a:t>A carico del fittavolo:</a:t>
            </a:r>
          </a:p>
          <a:p>
            <a:pPr lvl="2"/>
            <a:r>
              <a:rPr lang="it-IT" dirty="0" smtClean="0"/>
              <a:t>Anticipazioni annuali (capitale circolante e salari)</a:t>
            </a:r>
          </a:p>
          <a:p>
            <a:pPr lvl="2"/>
            <a:r>
              <a:rPr lang="it-IT" dirty="0" smtClean="0"/>
              <a:t>Anticipazioni primitive (capitale fisso: strumenti di produzione e cavalli)</a:t>
            </a:r>
          </a:p>
          <a:p>
            <a:pPr lvl="1"/>
            <a:r>
              <a:rPr lang="it-IT" dirty="0" smtClean="0"/>
              <a:t>A carico del proprietari fondiario</a:t>
            </a:r>
          </a:p>
          <a:p>
            <a:pPr lvl="2"/>
            <a:r>
              <a:rPr lang="it-IT" dirty="0" smtClean="0"/>
              <a:t>Anticipazioni fondiarie (investimenti di base per la bonifica e le infrastrutture)</a:t>
            </a:r>
          </a:p>
          <a:p>
            <a:r>
              <a:rPr lang="it-IT" dirty="0" smtClean="0"/>
              <a:t>L’investimento in capitale fisso permette di aumentare la produttività</a:t>
            </a:r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 Fisiocratici e Turgot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10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169874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3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Il settore produttivo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it-IT" dirty="0" smtClean="0"/>
              <a:t>Commercio non produce: scambio di equivalenti</a:t>
            </a:r>
          </a:p>
          <a:p>
            <a:r>
              <a:rPr lang="it-IT" dirty="0" smtClean="0"/>
              <a:t>La manifattura non crea ricchezza: c’è solo una trasformazione di materie prime.</a:t>
            </a:r>
          </a:p>
          <a:p>
            <a:r>
              <a:rPr lang="it-IT" dirty="0" smtClean="0"/>
              <a:t>Valore prodotto (costo delle materie </a:t>
            </a:r>
            <a:r>
              <a:rPr lang="it-IT" dirty="0" err="1" smtClean="0"/>
              <a:t>prime+sussistenza</a:t>
            </a:r>
            <a:r>
              <a:rPr lang="it-IT" dirty="0" smtClean="0"/>
              <a:t>)</a:t>
            </a:r>
          </a:p>
          <a:p>
            <a:r>
              <a:rPr lang="it-IT" dirty="0" smtClean="0"/>
              <a:t>Solo </a:t>
            </a:r>
            <a:r>
              <a:rPr lang="it-IT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l’agricoltura è produttiva </a:t>
            </a:r>
            <a:r>
              <a:rPr lang="it-IT" dirty="0" smtClean="0"/>
              <a:t>di sovrappiù</a:t>
            </a:r>
          </a:p>
          <a:p>
            <a:r>
              <a:rPr lang="it-IT" dirty="0" err="1" smtClean="0"/>
              <a:t>Mirabeau</a:t>
            </a:r>
            <a:r>
              <a:rPr lang="it-IT" dirty="0" smtClean="0"/>
              <a:t>: In agricoltura la natura crea. Dal seme la spiga</a:t>
            </a:r>
          </a:p>
          <a:p>
            <a:r>
              <a:rPr lang="it-IT" dirty="0" smtClean="0"/>
              <a:t>Quesnay: l’agricoltura produce le sussistenze: i prezzi permettono la realizzazione del sovrappiù perché le sussistenze sono sempre domandate.</a:t>
            </a:r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 Fisiocratici e Turgot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11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60565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I prezzi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it-IT" dirty="0" smtClean="0"/>
              <a:t>Negli articoli </a:t>
            </a:r>
            <a:r>
              <a:rPr lang="it-IT" i="1" dirty="0" err="1" smtClean="0"/>
              <a:t>Grains</a:t>
            </a:r>
            <a:r>
              <a:rPr lang="it-IT" dirty="0" smtClean="0"/>
              <a:t> and </a:t>
            </a:r>
            <a:r>
              <a:rPr lang="it-IT" i="1" dirty="0" err="1" smtClean="0"/>
              <a:t>Hommes</a:t>
            </a:r>
            <a:r>
              <a:rPr lang="it-IT" i="1" dirty="0" smtClean="0"/>
              <a:t>:</a:t>
            </a:r>
            <a:r>
              <a:rPr lang="it-IT" dirty="0" smtClean="0"/>
              <a:t> analisi dei prezzi</a:t>
            </a:r>
          </a:p>
          <a:p>
            <a:r>
              <a:rPr lang="it-IT" dirty="0" smtClean="0"/>
              <a:t>Struttura dei prezzi del grano:</a:t>
            </a:r>
          </a:p>
          <a:p>
            <a:pPr lvl="1"/>
            <a:r>
              <a:rPr lang="it-IT" dirty="0" smtClean="0"/>
              <a:t>Prezzi di prima mano (dal coltivatore al commerciante all’ingrosso)</a:t>
            </a:r>
          </a:p>
          <a:p>
            <a:pPr lvl="1"/>
            <a:r>
              <a:rPr lang="it-IT" dirty="0" smtClean="0"/>
              <a:t>Prezzo del venditore (dall’ingrosso al dettaglio)</a:t>
            </a:r>
          </a:p>
          <a:p>
            <a:pPr lvl="1"/>
            <a:r>
              <a:rPr lang="it-IT" dirty="0" smtClean="0"/>
              <a:t>Prezzo del mercato (prezzo al </a:t>
            </a:r>
            <a:r>
              <a:rPr lang="it-IT" dirty="0" smtClean="0"/>
              <a:t>dettaglio</a:t>
            </a:r>
            <a:r>
              <a:rPr lang="it-IT" dirty="0" smtClean="0"/>
              <a:t>)</a:t>
            </a:r>
          </a:p>
          <a:p>
            <a:r>
              <a:rPr lang="it-IT" dirty="0" smtClean="0"/>
              <a:t>Prezzo del mercato oscilla </a:t>
            </a:r>
          </a:p>
          <a:p>
            <a:r>
              <a:rPr lang="it-IT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Prezzo fondamentale</a:t>
            </a:r>
            <a:r>
              <a:rPr lang="it-IT" dirty="0" smtClean="0"/>
              <a:t>: al di sotto ci sarebbe una perdita per il produttore.</a:t>
            </a:r>
          </a:p>
          <a:p>
            <a:pPr lvl="1"/>
            <a:r>
              <a:rPr lang="it-IT" dirty="0" smtClean="0"/>
              <a:t>Condizioni tecniche di produzione</a:t>
            </a:r>
          </a:p>
          <a:p>
            <a:pPr lvl="1"/>
            <a:r>
              <a:rPr lang="it-IT" dirty="0" smtClean="0"/>
              <a:t>Regola sociale di distribuzione del sovrappiù</a:t>
            </a:r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 Fisiocratici e Turgot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12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359813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3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Ancora prezzi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it-IT" dirty="0" smtClean="0"/>
              <a:t>Tutto il sovrappiù viene appropriato come rendita</a:t>
            </a:r>
          </a:p>
          <a:p>
            <a:r>
              <a:rPr lang="it-IT" dirty="0" smtClean="0"/>
              <a:t>Solo l’agricoltura è produttiva</a:t>
            </a:r>
          </a:p>
          <a:p>
            <a:pPr lvl="1"/>
            <a:r>
              <a:rPr lang="it-IT" dirty="0" smtClean="0"/>
              <a:t>Prezzi della manifattura</a:t>
            </a:r>
          </a:p>
          <a:p>
            <a:pPr lvl="1"/>
            <a:r>
              <a:rPr lang="it-IT" i="1" dirty="0" err="1"/>
              <a:t>p</a:t>
            </a:r>
            <a:r>
              <a:rPr lang="it-IT" i="1" baseline="-25000" dirty="0" err="1" smtClean="0"/>
              <a:t>m</a:t>
            </a:r>
            <a:r>
              <a:rPr lang="it-IT" i="1" dirty="0" smtClean="0"/>
              <a:t> = </a:t>
            </a:r>
            <a:r>
              <a:rPr lang="it-IT" i="1" dirty="0" err="1"/>
              <a:t>W</a:t>
            </a:r>
            <a:r>
              <a:rPr lang="it-IT" i="1" baseline="-25000" dirty="0" err="1" smtClean="0"/>
              <a:t>m</a:t>
            </a:r>
            <a:r>
              <a:rPr lang="it-IT" i="1" dirty="0" err="1" smtClean="0"/>
              <a:t>+M</a:t>
            </a:r>
            <a:r>
              <a:rPr lang="it-IT" i="1" baseline="-25000" dirty="0" err="1" smtClean="0"/>
              <a:t>m</a:t>
            </a:r>
            <a:r>
              <a:rPr lang="it-IT" i="1" baseline="-25000" dirty="0" smtClean="0"/>
              <a:t> </a:t>
            </a:r>
            <a:r>
              <a:rPr lang="it-IT" i="1" dirty="0" smtClean="0"/>
              <a:t> </a:t>
            </a:r>
            <a:r>
              <a:rPr lang="it-IT" dirty="0" smtClean="0"/>
              <a:t>(somma dei costi – salari </a:t>
            </a:r>
            <a:r>
              <a:rPr lang="it-IT" i="1" dirty="0" smtClean="0"/>
              <a:t>W</a:t>
            </a:r>
            <a:r>
              <a:rPr lang="it-IT" dirty="0" smtClean="0"/>
              <a:t> e materie prime </a:t>
            </a:r>
            <a:r>
              <a:rPr lang="it-IT" i="1" dirty="0" smtClean="0"/>
              <a:t>M</a:t>
            </a:r>
            <a:r>
              <a:rPr lang="it-IT" dirty="0" smtClean="0"/>
              <a:t>)</a:t>
            </a:r>
          </a:p>
          <a:p>
            <a:pPr lvl="1"/>
            <a:r>
              <a:rPr lang="it-IT" dirty="0" smtClean="0"/>
              <a:t>Prezzi agricoltura:</a:t>
            </a:r>
          </a:p>
          <a:p>
            <a:pPr lvl="1"/>
            <a:r>
              <a:rPr lang="it-IT" i="1" dirty="0" err="1"/>
              <a:t>p</a:t>
            </a:r>
            <a:r>
              <a:rPr lang="it-IT" i="1" dirty="0" err="1" smtClean="0"/>
              <a:t>a</a:t>
            </a:r>
            <a:r>
              <a:rPr lang="it-IT" i="1" dirty="0" smtClean="0"/>
              <a:t> = </a:t>
            </a:r>
            <a:r>
              <a:rPr lang="it-IT" i="1" dirty="0" err="1" smtClean="0"/>
              <a:t>W</a:t>
            </a:r>
            <a:r>
              <a:rPr lang="it-IT" i="1" baseline="-25000" dirty="0" err="1" smtClean="0"/>
              <a:t>a</a:t>
            </a:r>
            <a:r>
              <a:rPr lang="it-IT" i="1" dirty="0" err="1" smtClean="0"/>
              <a:t>+M</a:t>
            </a:r>
            <a:r>
              <a:rPr lang="it-IT" i="1" baseline="-25000" dirty="0" err="1" smtClean="0"/>
              <a:t>a</a:t>
            </a:r>
            <a:r>
              <a:rPr lang="it-IT" i="1" dirty="0" err="1" smtClean="0"/>
              <a:t>+aK</a:t>
            </a:r>
            <a:r>
              <a:rPr lang="it-IT" i="1" baseline="-25000" dirty="0" err="1" smtClean="0"/>
              <a:t>a</a:t>
            </a:r>
            <a:r>
              <a:rPr lang="it-IT" i="1" dirty="0" err="1" smtClean="0"/>
              <a:t>+R</a:t>
            </a:r>
            <a:r>
              <a:rPr lang="it-IT" i="1" dirty="0" smtClean="0"/>
              <a:t> </a:t>
            </a:r>
            <a:r>
              <a:rPr lang="it-IT" dirty="0" smtClean="0"/>
              <a:t>(somma dei costi (</a:t>
            </a:r>
            <a:r>
              <a:rPr lang="it-IT" i="1" dirty="0" smtClean="0"/>
              <a:t>W </a:t>
            </a:r>
            <a:r>
              <a:rPr lang="it-IT" dirty="0" smtClean="0"/>
              <a:t>e </a:t>
            </a:r>
            <a:r>
              <a:rPr lang="it-IT" i="1" dirty="0" smtClean="0"/>
              <a:t>M</a:t>
            </a:r>
            <a:r>
              <a:rPr lang="it-IT" dirty="0" smtClean="0"/>
              <a:t>) + l’ammortamento del capitale fisso </a:t>
            </a:r>
            <a:r>
              <a:rPr lang="it-IT" i="1" dirty="0" err="1" smtClean="0"/>
              <a:t>aK</a:t>
            </a:r>
            <a:r>
              <a:rPr lang="it-IT" i="1" baseline="-25000" dirty="0" err="1" smtClean="0"/>
              <a:t>a</a:t>
            </a:r>
            <a:r>
              <a:rPr lang="it-IT" i="1" baseline="-25000" dirty="0" smtClean="0"/>
              <a:t> </a:t>
            </a:r>
            <a:r>
              <a:rPr lang="it-IT" i="1" dirty="0" smtClean="0"/>
              <a:t>+ </a:t>
            </a:r>
            <a:r>
              <a:rPr lang="it-IT" dirty="0" smtClean="0"/>
              <a:t>la rendita </a:t>
            </a:r>
            <a:r>
              <a:rPr lang="it-IT" i="1" dirty="0" smtClean="0"/>
              <a:t>R)</a:t>
            </a:r>
          </a:p>
          <a:p>
            <a:r>
              <a:rPr lang="it-IT" dirty="0" smtClean="0"/>
              <a:t>Differenza tra prezzo di prima mano e prezzo di costo=profitto del produttore</a:t>
            </a:r>
          </a:p>
          <a:p>
            <a:r>
              <a:rPr lang="it-IT" dirty="0" smtClean="0"/>
              <a:t>Secondo Quesnay: prezzi di prima mano troppo basso: scoraggia la produzione. </a:t>
            </a:r>
          </a:p>
          <a:p>
            <a:r>
              <a:rPr lang="it-IT" dirty="0" smtClean="0"/>
              <a:t>Apertura al commercio internazionale: sale il prezzo di prima mano, sono stimolati gli investimenti. Non aumentano i prezzi al dettaglio (diminuiscono i profitti dei commercianti)</a:t>
            </a:r>
          </a:p>
          <a:p>
            <a:r>
              <a:rPr lang="it-IT" dirty="0" smtClean="0"/>
              <a:t>Importanza del profitto (ma non è una componente strutturale).</a:t>
            </a:r>
          </a:p>
          <a:p>
            <a:pPr lvl="1"/>
            <a:endParaRPr lang="it-IT" i="1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 Fisiocratici e Turgot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13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59923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Il </a:t>
            </a:r>
            <a:r>
              <a:rPr lang="it-IT" dirty="0" err="1" smtClean="0"/>
              <a:t>Tabelau</a:t>
            </a:r>
            <a:r>
              <a:rPr lang="it-IT" dirty="0" smtClean="0"/>
              <a:t> </a:t>
            </a:r>
            <a:r>
              <a:rPr lang="it-IT" dirty="0" err="1" smtClean="0"/>
              <a:t>Économique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it-IT" altLang="it-IT" dirty="0"/>
              <a:t>Schematizza in un semplice </a:t>
            </a:r>
            <a:r>
              <a:rPr lang="it-IT" altLang="it-IT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modello</a:t>
            </a:r>
            <a:r>
              <a:rPr lang="it-IT" altLang="it-IT" dirty="0"/>
              <a:t> (un’astrazione) il modo ordinato </a:t>
            </a:r>
            <a:r>
              <a:rPr lang="it-IT" altLang="it-IT" dirty="0" smtClean="0"/>
              <a:t>con </a:t>
            </a:r>
            <a:r>
              <a:rPr lang="it-IT" altLang="it-IT" dirty="0"/>
              <a:t>cui si </a:t>
            </a:r>
            <a:r>
              <a:rPr lang="it-IT" altLang="it-IT" dirty="0" smtClean="0"/>
              <a:t>ricostituiscono le condizioni di riproduzione annuale </a:t>
            </a:r>
            <a:r>
              <a:rPr lang="it-IT" altLang="it-IT" dirty="0"/>
              <a:t>un sistema economico</a:t>
            </a:r>
            <a:r>
              <a:rPr lang="it-IT" altLang="it-IT" dirty="0" smtClean="0"/>
              <a:t>. Circolazione dei beni e scambi tra i </a:t>
            </a:r>
            <a:r>
              <a:rPr lang="it-IT" altLang="it-IT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settori economici</a:t>
            </a:r>
          </a:p>
          <a:p>
            <a:r>
              <a:rPr lang="it-IT" altLang="it-IT" dirty="0" smtClean="0"/>
              <a:t>A ciascun settore corrisponde una classe:</a:t>
            </a:r>
          </a:p>
          <a:p>
            <a:pPr lvl="1"/>
            <a:r>
              <a:rPr lang="it-IT" altLang="it-IT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proprietari fondiari</a:t>
            </a:r>
            <a:r>
              <a:rPr lang="it-IT" altLang="it-IT" dirty="0" smtClean="0"/>
              <a:t> – ricevono la rendita e consumano. Effettuano le anticipazioni fondiarie</a:t>
            </a:r>
          </a:p>
          <a:p>
            <a:pPr lvl="1"/>
            <a:r>
              <a:rPr lang="it-IT" altLang="it-IT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classe produttiva </a:t>
            </a:r>
            <a:r>
              <a:rPr lang="it-IT" altLang="it-IT" dirty="0"/>
              <a:t>(fittavoli, </a:t>
            </a:r>
            <a:r>
              <a:rPr lang="it-IT" altLang="it-IT" dirty="0" smtClean="0"/>
              <a:t>braccianti). </a:t>
            </a:r>
            <a:r>
              <a:rPr lang="it-IT" altLang="it-IT" dirty="0"/>
              <a:t>Dispone di capitali propri. </a:t>
            </a:r>
            <a:r>
              <a:rPr lang="it-IT" altLang="it-IT" dirty="0" smtClean="0"/>
              <a:t>Effettua </a:t>
            </a:r>
            <a:r>
              <a:rPr lang="it-IT" altLang="it-IT" dirty="0"/>
              <a:t>due tipi di </a:t>
            </a:r>
            <a:r>
              <a:rPr lang="it-IT" altLang="it-IT" dirty="0" smtClean="0"/>
              <a:t>investimenti. Producono il sovrappiù</a:t>
            </a:r>
          </a:p>
          <a:p>
            <a:pPr lvl="1"/>
            <a:r>
              <a:rPr lang="it-IT" altLang="it-IT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it-IT" altLang="it-IT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lasse sterile </a:t>
            </a:r>
            <a:r>
              <a:rPr lang="it-IT" altLang="it-IT" dirty="0" smtClean="0"/>
              <a:t>(artigiani – manifattura). Producono cose utili ma non sovrappiù</a:t>
            </a:r>
            <a:endParaRPr lang="it-IT" altLang="it-IT" dirty="0"/>
          </a:p>
          <a:p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 Fisiocratici e Turgot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14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510798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Il modello del Tableau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altLang="it-IT" dirty="0"/>
              <a:t>Il </a:t>
            </a:r>
            <a:r>
              <a:rPr lang="it-IT" altLang="it-IT" i="1" dirty="0"/>
              <a:t>Tableau </a:t>
            </a:r>
            <a:r>
              <a:rPr lang="it-IT" altLang="it-IT" i="1" dirty="0" err="1"/>
              <a:t>économique</a:t>
            </a:r>
            <a:r>
              <a:rPr lang="it-IT" altLang="it-IT" i="1" dirty="0"/>
              <a:t> è </a:t>
            </a:r>
            <a:r>
              <a:rPr lang="it-IT" altLang="it-IT" dirty="0"/>
              <a:t>un esempio di </a:t>
            </a:r>
            <a:r>
              <a:rPr lang="it-IT" altLang="it-IT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“flusso circolare</a:t>
            </a:r>
            <a:r>
              <a:rPr lang="it-IT" altLang="it-IT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</a:t>
            </a:r>
            <a:r>
              <a:rPr lang="it-IT" altLang="it-IT" dirty="0" smtClean="0">
                <a:solidFill>
                  <a:srgbClr val="FF3399"/>
                </a:solidFill>
              </a:rPr>
              <a:t> </a:t>
            </a:r>
            <a:r>
              <a:rPr lang="it-IT" altLang="it-IT" dirty="0"/>
              <a:t>che descrive uno </a:t>
            </a:r>
            <a:r>
              <a:rPr lang="it-IT" altLang="it-IT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“stato stazionario</a:t>
            </a:r>
            <a:r>
              <a:rPr lang="it-IT" altLang="it-IT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</a:t>
            </a:r>
            <a:endParaRPr lang="it-IT" altLang="it-IT" dirty="0">
              <a:solidFill>
                <a:srgbClr val="FF3399"/>
              </a:solidFill>
            </a:endParaRPr>
          </a:p>
          <a:p>
            <a:r>
              <a:rPr lang="it-IT" altLang="it-IT" dirty="0"/>
              <a:t>L’attività economica è il succedersi di cicli produttivi di durata </a:t>
            </a:r>
            <a:r>
              <a:rPr lang="it-IT" altLang="it-IT" dirty="0" smtClean="0"/>
              <a:t>annuale</a:t>
            </a:r>
          </a:p>
          <a:p>
            <a:r>
              <a:rPr lang="it-IT" dirty="0" smtClean="0"/>
              <a:t>I settori produttivi, per proseguire l’attività produttiva, hanno bisogno dei beni prodotti dagli altri settori, oltre che da sé stessi.</a:t>
            </a:r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 Fisiocratici e Turgot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15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852110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Dotazioni iniziali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4488873"/>
            <a:ext cx="8229600" cy="1637290"/>
          </a:xfrm>
        </p:spPr>
        <p:txBody>
          <a:bodyPr>
            <a:normAutofit fontScale="77500" lnSpcReduction="20000"/>
          </a:bodyPr>
          <a:lstStyle/>
          <a:p>
            <a:r>
              <a:rPr lang="it-IT" dirty="0" smtClean="0"/>
              <a:t>Alla fine del processo produttivo i settori produttivo e sterile hanno in loro possesso il risultato della produzione, mentre i proprietari fondiari detengono la moneta. Con la spesa della moneta si avviano gli scambi</a:t>
            </a:r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 Fisiocratici e Turgot</a:t>
            </a:r>
            <a:endParaRPr lang="it-IT" dirty="0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544484" y="1828800"/>
            <a:ext cx="8283632" cy="2470266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3" dist="53882" dir="13500000">
              <a:schemeClr val="bg2"/>
            </a:prstShdw>
          </a:effectLst>
        </p:spPr>
        <p:txBody>
          <a:bodyPr wrap="none" anchor="ctr"/>
          <a:lstStyle/>
          <a:p>
            <a:r>
              <a:rPr lang="it-IT" altLang="it-IT" b="1" dirty="0">
                <a:solidFill>
                  <a:schemeClr val="accent2"/>
                </a:solidFill>
              </a:rPr>
              <a:t>A. Dotazioni iniziali (al momento dei raccolti)</a:t>
            </a:r>
            <a:endParaRPr lang="it-IT" altLang="it-IT" b="1" dirty="0"/>
          </a:p>
          <a:p>
            <a:pPr>
              <a:lnSpc>
                <a:spcPct val="60000"/>
              </a:lnSpc>
            </a:pPr>
            <a:endParaRPr lang="it-IT" altLang="it-IT" dirty="0"/>
          </a:p>
          <a:p>
            <a:r>
              <a:rPr lang="it-IT" altLang="it-IT" dirty="0"/>
              <a:t>1. classe proprietaria:	2 MLD (in moneta=D) pagati dai </a:t>
            </a:r>
            <a:r>
              <a:rPr lang="it-IT" altLang="it-IT" dirty="0" smtClean="0"/>
              <a:t>fittavoli (rendita) </a:t>
            </a:r>
            <a:endParaRPr lang="it-IT" altLang="it-IT" dirty="0"/>
          </a:p>
          <a:p>
            <a:pPr>
              <a:lnSpc>
                <a:spcPct val="70000"/>
              </a:lnSpc>
            </a:pPr>
            <a:endParaRPr lang="it-IT" altLang="it-IT" dirty="0"/>
          </a:p>
          <a:p>
            <a:r>
              <a:rPr lang="it-IT" altLang="it-IT" dirty="0"/>
              <a:t>2. classe produttiva:	5 MLD (in beni reali) di cui</a:t>
            </a:r>
          </a:p>
          <a:p>
            <a:r>
              <a:rPr lang="it-IT" altLang="it-IT" dirty="0"/>
              <a:t>				3 MLD di Alimenti (A)</a:t>
            </a:r>
          </a:p>
          <a:p>
            <a:r>
              <a:rPr lang="it-IT" altLang="it-IT" dirty="0"/>
              <a:t>				2 MLD di Materie prime (MP)</a:t>
            </a:r>
          </a:p>
          <a:p>
            <a:pPr>
              <a:lnSpc>
                <a:spcPct val="70000"/>
              </a:lnSpc>
            </a:pPr>
            <a:endParaRPr lang="it-IT" altLang="it-IT" dirty="0"/>
          </a:p>
          <a:p>
            <a:r>
              <a:rPr lang="it-IT" altLang="it-IT" dirty="0"/>
              <a:t>3. classe sterile: 		3 MLD (in beni reali) = Manufatti (M)</a:t>
            </a: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16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417148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 animBg="1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Gli scambi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5065980"/>
            <a:ext cx="8229600" cy="1060183"/>
          </a:xfrm>
        </p:spPr>
        <p:txBody>
          <a:bodyPr>
            <a:normAutofit fontScale="40000" lnSpcReduction="20000"/>
          </a:bodyPr>
          <a:lstStyle/>
          <a:p>
            <a:r>
              <a:rPr lang="it-IT" dirty="0" smtClean="0"/>
              <a:t>Flussi monetari (rossi) e flussi dei beni (in direzione opposta) neri</a:t>
            </a:r>
          </a:p>
          <a:p>
            <a:r>
              <a:rPr lang="it-IT" dirty="0" smtClean="0"/>
              <a:t>I proprietari pagano 1 miliardo alla classe produttiva e 1 alla classe sterile</a:t>
            </a:r>
          </a:p>
          <a:p>
            <a:r>
              <a:rPr lang="it-IT" dirty="0" smtClean="0"/>
              <a:t>Gli classe sterile acquista beni per due miliardi (alimenti più materie prime) dalla classe produttiva:</a:t>
            </a:r>
          </a:p>
          <a:p>
            <a:r>
              <a:rPr lang="it-IT" dirty="0" smtClean="0"/>
              <a:t>La classe produttiva acquista beni per un miliardo (manufatti) dalla classe sterile).</a:t>
            </a:r>
          </a:p>
          <a:p>
            <a:r>
              <a:rPr lang="it-IT" dirty="0" smtClean="0"/>
              <a:t>La classe produttiva paga due miliardi di rendita ai proprietari</a:t>
            </a:r>
          </a:p>
          <a:p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000375" y="6318250"/>
            <a:ext cx="2895600" cy="365125"/>
          </a:xfrm>
        </p:spPr>
        <p:txBody>
          <a:bodyPr/>
          <a:lstStyle/>
          <a:p>
            <a:r>
              <a:rPr lang="en-US" smtClean="0"/>
              <a:t>I Fisiocratici e Turgot</a:t>
            </a:r>
            <a:endParaRPr lang="it-IT" dirty="0"/>
          </a:p>
        </p:txBody>
      </p:sp>
      <p:grpSp>
        <p:nvGrpSpPr>
          <p:cNvPr id="44" name="Gruppo 43"/>
          <p:cNvGrpSpPr/>
          <p:nvPr/>
        </p:nvGrpSpPr>
        <p:grpSpPr>
          <a:xfrm>
            <a:off x="2031567" y="1698536"/>
            <a:ext cx="5290994" cy="3239224"/>
            <a:chOff x="742949" y="1790700"/>
            <a:chExt cx="7591426" cy="4572000"/>
          </a:xfrm>
        </p:grpSpPr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>
              <a:off x="3228975" y="1790700"/>
              <a:ext cx="2209800" cy="685800"/>
            </a:xfrm>
            <a:prstGeom prst="rect">
              <a:avLst/>
            </a:prstGeom>
            <a:solidFill>
              <a:srgbClr val="66FFFF"/>
            </a:solidFill>
            <a:ln w="9525">
              <a:miter lim="800000"/>
              <a:headEnd/>
              <a:tailEnd/>
            </a:ln>
            <a:effectLst/>
            <a:scene3d>
              <a:camera prst="legacyObliqueBottomLeft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66FFFF"/>
              </a:extrusionClr>
              <a:contourClr>
                <a:srgbClr val="66FFFF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 sz="2400" smtClean="0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790575" y="4076700"/>
              <a:ext cx="2057400" cy="685800"/>
            </a:xfrm>
            <a:prstGeom prst="rect">
              <a:avLst/>
            </a:prstGeom>
            <a:solidFill>
              <a:srgbClr val="66FFFF"/>
            </a:solidFill>
            <a:ln w="9525">
              <a:miter lim="800000"/>
              <a:headEnd/>
              <a:tailEnd/>
            </a:ln>
            <a:effectLst/>
            <a:scene3d>
              <a:camera prst="legacyObliqueBottomLeft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66FFFF"/>
              </a:extrusionClr>
              <a:contourClr>
                <a:srgbClr val="66FFFF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 sz="2400" smtClean="0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6048375" y="4000500"/>
              <a:ext cx="2286000" cy="762000"/>
            </a:xfrm>
            <a:prstGeom prst="rect">
              <a:avLst/>
            </a:prstGeom>
            <a:solidFill>
              <a:srgbClr val="66FFFF"/>
            </a:solidFill>
            <a:ln w="9525">
              <a:miter lim="800000"/>
              <a:headEnd/>
              <a:tailEnd/>
            </a:ln>
            <a:effectLst/>
            <a:scene3d>
              <a:camera prst="legacyObliqueBottomLeft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66FFFF"/>
              </a:extrusionClr>
              <a:contourClr>
                <a:srgbClr val="66FFFF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 sz="2400" smtClean="0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9" name="WordArt 7"/>
            <p:cNvSpPr>
              <a:spLocks noChangeArrowheads="1" noChangeShapeType="1" noTextEdit="1"/>
            </p:cNvSpPr>
            <p:nvPr/>
          </p:nvSpPr>
          <p:spPr bwMode="auto">
            <a:xfrm>
              <a:off x="3381375" y="1943100"/>
              <a:ext cx="1933575" cy="49530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it-IT" sz="2800" b="1" kern="1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Arial Black" panose="020B0A04020102020204" pitchFamily="34" charset="0"/>
                </a:rPr>
                <a:t>Proprietari</a:t>
              </a:r>
            </a:p>
          </p:txBody>
        </p:sp>
        <p:sp>
          <p:nvSpPr>
            <p:cNvPr id="10" name="WordArt 8"/>
            <p:cNvSpPr>
              <a:spLocks noChangeArrowheads="1" noChangeShapeType="1" noTextEdit="1"/>
            </p:cNvSpPr>
            <p:nvPr/>
          </p:nvSpPr>
          <p:spPr bwMode="auto">
            <a:xfrm>
              <a:off x="1095375" y="4229100"/>
              <a:ext cx="1371600" cy="428625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it-IT" sz="2400" b="1" kern="1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Arial Black" panose="020B0A04020102020204" pitchFamily="34" charset="0"/>
                </a:rPr>
                <a:t>Fittavoli</a:t>
              </a:r>
            </a:p>
          </p:txBody>
        </p:sp>
        <p:sp>
          <p:nvSpPr>
            <p:cNvPr id="11" name="WordArt 9"/>
            <p:cNvSpPr>
              <a:spLocks noChangeArrowheads="1" noChangeShapeType="1" noTextEdit="1"/>
            </p:cNvSpPr>
            <p:nvPr/>
          </p:nvSpPr>
          <p:spPr bwMode="auto">
            <a:xfrm>
              <a:off x="6657975" y="4152900"/>
              <a:ext cx="1000125" cy="428625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it-IT" sz="2400" b="1" kern="1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Arial Black" panose="020B0A04020102020204" pitchFamily="34" charset="0"/>
                </a:rPr>
                <a:t>Sterili</a:t>
              </a:r>
            </a:p>
          </p:txBody>
        </p:sp>
        <p:sp>
          <p:nvSpPr>
            <p:cNvPr id="12" name="Line 10"/>
            <p:cNvSpPr>
              <a:spLocks noChangeShapeType="1"/>
            </p:cNvSpPr>
            <p:nvPr/>
          </p:nvSpPr>
          <p:spPr bwMode="auto">
            <a:xfrm flipV="1">
              <a:off x="814390" y="2022610"/>
              <a:ext cx="2245931" cy="2054089"/>
            </a:xfrm>
            <a:prstGeom prst="line">
              <a:avLst/>
            </a:prstGeom>
            <a:noFill/>
            <a:ln w="38100">
              <a:solidFill>
                <a:srgbClr val="CC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 sz="2400" smtClean="0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3" name="Text Box 11"/>
            <p:cNvSpPr txBox="1">
              <a:spLocks noChangeArrowheads="1"/>
            </p:cNvSpPr>
            <p:nvPr/>
          </p:nvSpPr>
          <p:spPr bwMode="auto">
            <a:xfrm>
              <a:off x="1536700" y="1831975"/>
              <a:ext cx="18415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altLang="it-IT" sz="2400" smtClean="0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4" name="Text Box 12"/>
            <p:cNvSpPr txBox="1">
              <a:spLocks noChangeArrowheads="1"/>
            </p:cNvSpPr>
            <p:nvPr/>
          </p:nvSpPr>
          <p:spPr bwMode="auto">
            <a:xfrm>
              <a:off x="742949" y="3042005"/>
              <a:ext cx="557214" cy="4571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it-IT" altLang="it-IT" sz="2400" dirty="0" smtClean="0">
                  <a:solidFill>
                    <a:srgbClr val="CC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anose="02020603050405020304" pitchFamily="18" charset="0"/>
                </a:rPr>
                <a:t>2D</a:t>
              </a:r>
              <a:endParaRPr lang="it-IT" altLang="it-IT" sz="2400" dirty="0" smtClean="0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5" name="Line 13"/>
            <p:cNvSpPr>
              <a:spLocks noChangeShapeType="1"/>
            </p:cNvSpPr>
            <p:nvPr/>
          </p:nvSpPr>
          <p:spPr bwMode="auto">
            <a:xfrm flipH="1">
              <a:off x="1754980" y="2476501"/>
              <a:ext cx="1321594" cy="1600199"/>
            </a:xfrm>
            <a:prstGeom prst="line">
              <a:avLst/>
            </a:prstGeom>
            <a:noFill/>
            <a:ln w="38100">
              <a:solidFill>
                <a:srgbClr val="CC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 sz="2400" smtClean="0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6" name="Text Box 14"/>
            <p:cNvSpPr txBox="1">
              <a:spLocks noChangeArrowheads="1"/>
            </p:cNvSpPr>
            <p:nvPr/>
          </p:nvSpPr>
          <p:spPr bwMode="auto">
            <a:xfrm>
              <a:off x="1197768" y="3413333"/>
              <a:ext cx="557214" cy="4571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it-IT" altLang="it-IT" sz="2400" dirty="0" smtClean="0">
                  <a:solidFill>
                    <a:srgbClr val="CC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anose="02020603050405020304" pitchFamily="18" charset="0"/>
                </a:rPr>
                <a:t>1D</a:t>
              </a:r>
              <a:endParaRPr lang="it-IT" altLang="it-IT" sz="2400" dirty="0" smtClean="0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7" name="Line 15"/>
            <p:cNvSpPr>
              <a:spLocks noChangeShapeType="1"/>
            </p:cNvSpPr>
            <p:nvPr/>
          </p:nvSpPr>
          <p:spPr bwMode="auto">
            <a:xfrm flipV="1">
              <a:off x="2162175" y="2552700"/>
              <a:ext cx="1295400" cy="152400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</a:endParaRPr>
            </a:p>
          </p:txBody>
        </p:sp>
        <p:sp>
          <p:nvSpPr>
            <p:cNvPr id="18" name="Text Box 16"/>
            <p:cNvSpPr txBox="1">
              <a:spLocks noChangeArrowheads="1"/>
            </p:cNvSpPr>
            <p:nvPr/>
          </p:nvSpPr>
          <p:spPr bwMode="auto">
            <a:xfrm>
              <a:off x="2416967" y="3553350"/>
              <a:ext cx="557214" cy="4571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it-IT" altLang="it-IT" sz="2400" dirty="0" smtClean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anose="02020603050405020304" pitchFamily="18" charset="0"/>
                </a:rPr>
                <a:t>1A</a:t>
              </a:r>
              <a:endParaRPr lang="it-IT" altLang="it-IT" sz="2400" dirty="0" smtClean="0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9" name="Line 17"/>
            <p:cNvSpPr>
              <a:spLocks noChangeShapeType="1"/>
            </p:cNvSpPr>
            <p:nvPr/>
          </p:nvSpPr>
          <p:spPr bwMode="auto">
            <a:xfrm>
              <a:off x="5362575" y="2476500"/>
              <a:ext cx="1524000" cy="1524000"/>
            </a:xfrm>
            <a:prstGeom prst="line">
              <a:avLst/>
            </a:prstGeom>
            <a:noFill/>
            <a:ln w="38100">
              <a:solidFill>
                <a:srgbClr val="CC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 sz="2400" smtClean="0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20" name="Text Box 18"/>
            <p:cNvSpPr txBox="1">
              <a:spLocks noChangeArrowheads="1"/>
            </p:cNvSpPr>
            <p:nvPr/>
          </p:nvSpPr>
          <p:spPr bwMode="auto">
            <a:xfrm>
              <a:off x="5655467" y="3368424"/>
              <a:ext cx="938213" cy="65161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it-IT" altLang="it-IT" sz="2400" dirty="0" smtClean="0">
                  <a:solidFill>
                    <a:srgbClr val="CC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anose="02020603050405020304" pitchFamily="18" charset="0"/>
                </a:rPr>
                <a:t>1D</a:t>
              </a:r>
              <a:endParaRPr lang="it-IT" altLang="it-IT" sz="2400" dirty="0" smtClean="0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21" name="Line 19"/>
            <p:cNvSpPr>
              <a:spLocks noChangeShapeType="1"/>
            </p:cNvSpPr>
            <p:nvPr/>
          </p:nvSpPr>
          <p:spPr bwMode="auto">
            <a:xfrm flipH="1" flipV="1">
              <a:off x="5438775" y="1943100"/>
              <a:ext cx="2057400" cy="205740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</a:endParaRPr>
            </a:p>
          </p:txBody>
        </p:sp>
        <p:sp>
          <p:nvSpPr>
            <p:cNvPr id="22" name="Text Box 20"/>
            <p:cNvSpPr txBox="1">
              <a:spLocks noChangeArrowheads="1"/>
            </p:cNvSpPr>
            <p:nvPr/>
          </p:nvSpPr>
          <p:spPr bwMode="auto">
            <a:xfrm>
              <a:off x="6962775" y="3086100"/>
              <a:ext cx="608013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it-IT" altLang="it-IT" sz="2400" smtClean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anose="02020603050405020304" pitchFamily="18" charset="0"/>
                </a:rPr>
                <a:t>1M</a:t>
              </a:r>
              <a:endParaRPr lang="it-IT" altLang="it-IT" sz="2400" smtClean="0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23" name="Line 21"/>
            <p:cNvSpPr>
              <a:spLocks noChangeShapeType="1"/>
            </p:cNvSpPr>
            <p:nvPr/>
          </p:nvSpPr>
          <p:spPr bwMode="auto">
            <a:xfrm flipH="1">
              <a:off x="2771775" y="4152900"/>
              <a:ext cx="3276600" cy="0"/>
            </a:xfrm>
            <a:prstGeom prst="line">
              <a:avLst/>
            </a:prstGeom>
            <a:noFill/>
            <a:ln w="38100">
              <a:solidFill>
                <a:srgbClr val="CC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 sz="2400" smtClean="0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24" name="Text Box 22"/>
            <p:cNvSpPr txBox="1">
              <a:spLocks noChangeArrowheads="1"/>
            </p:cNvSpPr>
            <p:nvPr/>
          </p:nvSpPr>
          <p:spPr bwMode="auto">
            <a:xfrm>
              <a:off x="4067175" y="3564337"/>
              <a:ext cx="557214" cy="4571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it-IT" altLang="it-IT" sz="2400" dirty="0" smtClean="0">
                  <a:solidFill>
                    <a:srgbClr val="CC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anose="02020603050405020304" pitchFamily="18" charset="0"/>
                </a:rPr>
                <a:t>1D</a:t>
              </a:r>
              <a:endParaRPr lang="it-IT" altLang="it-IT" sz="2400" dirty="0" smtClean="0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25" name="Line 23"/>
            <p:cNvSpPr>
              <a:spLocks noChangeShapeType="1"/>
            </p:cNvSpPr>
            <p:nvPr/>
          </p:nvSpPr>
          <p:spPr bwMode="auto">
            <a:xfrm>
              <a:off x="2847975" y="4533900"/>
              <a:ext cx="3276600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</a:endParaRPr>
            </a:p>
          </p:txBody>
        </p:sp>
        <p:sp>
          <p:nvSpPr>
            <p:cNvPr id="26" name="Text Box 24"/>
            <p:cNvSpPr txBox="1">
              <a:spLocks noChangeArrowheads="1"/>
            </p:cNvSpPr>
            <p:nvPr/>
          </p:nvSpPr>
          <p:spPr bwMode="auto">
            <a:xfrm>
              <a:off x="4067175" y="4029766"/>
              <a:ext cx="557214" cy="4571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it-IT" altLang="it-IT" sz="2400" dirty="0" smtClean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anose="02020603050405020304" pitchFamily="18" charset="0"/>
                </a:rPr>
                <a:t>1A</a:t>
              </a:r>
              <a:endParaRPr lang="it-IT" altLang="it-IT" sz="2400" dirty="0" smtClean="0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27" name="Line 25"/>
            <p:cNvSpPr>
              <a:spLocks noChangeShapeType="1"/>
            </p:cNvSpPr>
            <p:nvPr/>
          </p:nvSpPr>
          <p:spPr bwMode="auto">
            <a:xfrm>
              <a:off x="2238375" y="5372100"/>
              <a:ext cx="4267200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</a:endParaRPr>
            </a:p>
          </p:txBody>
        </p:sp>
        <p:sp>
          <p:nvSpPr>
            <p:cNvPr id="28" name="Line 26"/>
            <p:cNvSpPr>
              <a:spLocks noChangeShapeType="1"/>
            </p:cNvSpPr>
            <p:nvPr/>
          </p:nvSpPr>
          <p:spPr bwMode="auto">
            <a:xfrm flipH="1">
              <a:off x="2466975" y="4991100"/>
              <a:ext cx="3657600" cy="0"/>
            </a:xfrm>
            <a:prstGeom prst="line">
              <a:avLst/>
            </a:prstGeom>
            <a:noFill/>
            <a:ln w="38100">
              <a:solidFill>
                <a:srgbClr val="CC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 sz="2400" smtClean="0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29" name="Line 27"/>
            <p:cNvSpPr>
              <a:spLocks noChangeShapeType="1"/>
            </p:cNvSpPr>
            <p:nvPr/>
          </p:nvSpPr>
          <p:spPr bwMode="auto">
            <a:xfrm flipV="1">
              <a:off x="2466975" y="4762500"/>
              <a:ext cx="0" cy="228600"/>
            </a:xfrm>
            <a:prstGeom prst="line">
              <a:avLst/>
            </a:prstGeom>
            <a:noFill/>
            <a:ln w="38100">
              <a:solidFill>
                <a:srgbClr val="CC0000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 sz="2400" smtClean="0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30" name="Line 28"/>
            <p:cNvSpPr>
              <a:spLocks noChangeShapeType="1"/>
            </p:cNvSpPr>
            <p:nvPr/>
          </p:nvSpPr>
          <p:spPr bwMode="auto">
            <a:xfrm flipV="1">
              <a:off x="6124575" y="4762500"/>
              <a:ext cx="0" cy="152400"/>
            </a:xfrm>
            <a:prstGeom prst="line">
              <a:avLst/>
            </a:prstGeom>
            <a:noFill/>
            <a:ln w="38100">
              <a:solidFill>
                <a:srgbClr val="CC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 sz="2400" smtClean="0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31" name="Text Box 29"/>
            <p:cNvSpPr txBox="1">
              <a:spLocks noChangeArrowheads="1"/>
            </p:cNvSpPr>
            <p:nvPr/>
          </p:nvSpPr>
          <p:spPr bwMode="auto">
            <a:xfrm>
              <a:off x="4067175" y="4463499"/>
              <a:ext cx="557214" cy="4571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it-IT" altLang="it-IT" sz="2400" dirty="0" smtClean="0">
                  <a:solidFill>
                    <a:srgbClr val="CC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anose="02020603050405020304" pitchFamily="18" charset="0"/>
                </a:rPr>
                <a:t>1D</a:t>
              </a:r>
              <a:endParaRPr lang="it-IT" altLang="it-IT" sz="2400" dirty="0" smtClean="0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32" name="Line 30"/>
            <p:cNvSpPr>
              <a:spLocks noChangeShapeType="1"/>
            </p:cNvSpPr>
            <p:nvPr/>
          </p:nvSpPr>
          <p:spPr bwMode="auto">
            <a:xfrm flipV="1">
              <a:off x="6505575" y="4838700"/>
              <a:ext cx="0" cy="53340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</a:endParaRPr>
            </a:p>
          </p:txBody>
        </p:sp>
        <p:sp>
          <p:nvSpPr>
            <p:cNvPr id="33" name="Line 31"/>
            <p:cNvSpPr>
              <a:spLocks noChangeShapeType="1"/>
            </p:cNvSpPr>
            <p:nvPr/>
          </p:nvSpPr>
          <p:spPr bwMode="auto">
            <a:xfrm flipV="1">
              <a:off x="2238375" y="4762500"/>
              <a:ext cx="0" cy="60960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</a:endParaRPr>
            </a:p>
          </p:txBody>
        </p:sp>
        <p:sp>
          <p:nvSpPr>
            <p:cNvPr id="34" name="Text Box 32"/>
            <p:cNvSpPr txBox="1">
              <a:spLocks noChangeArrowheads="1"/>
            </p:cNvSpPr>
            <p:nvPr/>
          </p:nvSpPr>
          <p:spPr bwMode="auto">
            <a:xfrm>
              <a:off x="4067175" y="4856233"/>
              <a:ext cx="608014" cy="4571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it-IT" altLang="it-IT" sz="2400" dirty="0" smtClean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anose="02020603050405020304" pitchFamily="18" charset="0"/>
                </a:rPr>
                <a:t>1M</a:t>
              </a:r>
              <a:endParaRPr lang="it-IT" altLang="it-IT" sz="2400" dirty="0" smtClean="0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35" name="Line 33"/>
            <p:cNvSpPr>
              <a:spLocks noChangeShapeType="1"/>
            </p:cNvSpPr>
            <p:nvPr/>
          </p:nvSpPr>
          <p:spPr bwMode="auto">
            <a:xfrm>
              <a:off x="6657975" y="4838700"/>
              <a:ext cx="0" cy="990600"/>
            </a:xfrm>
            <a:prstGeom prst="line">
              <a:avLst/>
            </a:prstGeom>
            <a:noFill/>
            <a:ln w="38100">
              <a:solidFill>
                <a:srgbClr val="CC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 sz="2400" smtClean="0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36" name="Line 34"/>
            <p:cNvSpPr>
              <a:spLocks noChangeShapeType="1"/>
            </p:cNvSpPr>
            <p:nvPr/>
          </p:nvSpPr>
          <p:spPr bwMode="auto">
            <a:xfrm flipH="1">
              <a:off x="1933575" y="5829300"/>
              <a:ext cx="4724400" cy="0"/>
            </a:xfrm>
            <a:prstGeom prst="line">
              <a:avLst/>
            </a:prstGeom>
            <a:noFill/>
            <a:ln w="38100">
              <a:solidFill>
                <a:srgbClr val="CC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 sz="2400" smtClean="0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37" name="Line 35"/>
            <p:cNvSpPr>
              <a:spLocks noChangeShapeType="1"/>
            </p:cNvSpPr>
            <p:nvPr/>
          </p:nvSpPr>
          <p:spPr bwMode="auto">
            <a:xfrm flipV="1">
              <a:off x="1933575" y="4762500"/>
              <a:ext cx="0" cy="1066800"/>
            </a:xfrm>
            <a:prstGeom prst="line">
              <a:avLst/>
            </a:prstGeom>
            <a:noFill/>
            <a:ln w="38100">
              <a:solidFill>
                <a:srgbClr val="CC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 sz="2400" smtClean="0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38" name="Text Box 36"/>
            <p:cNvSpPr txBox="1">
              <a:spLocks noChangeArrowheads="1"/>
            </p:cNvSpPr>
            <p:nvPr/>
          </p:nvSpPr>
          <p:spPr bwMode="auto">
            <a:xfrm>
              <a:off x="4107593" y="5289966"/>
              <a:ext cx="557214" cy="4571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it-IT" altLang="it-IT" sz="2400" dirty="0" smtClean="0">
                  <a:solidFill>
                    <a:srgbClr val="CC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anose="02020603050405020304" pitchFamily="18" charset="0"/>
                </a:rPr>
                <a:t>1D</a:t>
              </a:r>
              <a:endParaRPr lang="it-IT" altLang="it-IT" sz="2400" dirty="0" smtClean="0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39" name="Line 37"/>
            <p:cNvSpPr>
              <a:spLocks noChangeShapeType="1"/>
            </p:cNvSpPr>
            <p:nvPr/>
          </p:nvSpPr>
          <p:spPr bwMode="auto">
            <a:xfrm>
              <a:off x="1628775" y="4762500"/>
              <a:ext cx="0" cy="160020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</a:endParaRPr>
            </a:p>
          </p:txBody>
        </p:sp>
        <p:sp>
          <p:nvSpPr>
            <p:cNvPr id="40" name="Line 38"/>
            <p:cNvSpPr>
              <a:spLocks noChangeShapeType="1"/>
            </p:cNvSpPr>
            <p:nvPr/>
          </p:nvSpPr>
          <p:spPr bwMode="auto">
            <a:xfrm>
              <a:off x="1628775" y="6362700"/>
              <a:ext cx="5257800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</a:endParaRPr>
            </a:p>
          </p:txBody>
        </p:sp>
        <p:sp>
          <p:nvSpPr>
            <p:cNvPr id="41" name="Line 39"/>
            <p:cNvSpPr>
              <a:spLocks noChangeShapeType="1"/>
            </p:cNvSpPr>
            <p:nvPr/>
          </p:nvSpPr>
          <p:spPr bwMode="auto">
            <a:xfrm flipV="1">
              <a:off x="6886575" y="4762500"/>
              <a:ext cx="0" cy="160020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</a:endParaRPr>
            </a:p>
          </p:txBody>
        </p:sp>
        <p:sp>
          <p:nvSpPr>
            <p:cNvPr id="42" name="Text Box 40"/>
            <p:cNvSpPr txBox="1">
              <a:spLocks noChangeArrowheads="1"/>
            </p:cNvSpPr>
            <p:nvPr/>
          </p:nvSpPr>
          <p:spPr bwMode="auto">
            <a:xfrm>
              <a:off x="4102957" y="5758900"/>
              <a:ext cx="777875" cy="4571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it-IT" altLang="it-IT" sz="2400" dirty="0" smtClean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anose="02020603050405020304" pitchFamily="18" charset="0"/>
                </a:rPr>
                <a:t>1MP</a:t>
              </a:r>
              <a:endParaRPr lang="it-IT" altLang="it-IT" sz="2400" dirty="0" smtClean="0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43" name="Line 41"/>
            <p:cNvSpPr>
              <a:spLocks noChangeShapeType="1"/>
            </p:cNvSpPr>
            <p:nvPr/>
          </p:nvSpPr>
          <p:spPr bwMode="auto">
            <a:xfrm flipV="1">
              <a:off x="6124575" y="4914900"/>
              <a:ext cx="0" cy="76200"/>
            </a:xfrm>
            <a:prstGeom prst="line">
              <a:avLst/>
            </a:prstGeom>
            <a:noFill/>
            <a:ln w="28575">
              <a:solidFill>
                <a:srgbClr val="CC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 sz="2400" smtClean="0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</p:grpSp>
      <p:sp>
        <p:nvSpPr>
          <p:cNvPr id="45" name="Segnaposto numero diapositiva 4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17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031042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Le condizioni di riproduzione</a:t>
            </a:r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 Fisiocratici e Turgot</a:t>
            </a:r>
            <a:endParaRPr lang="it-IT" dirty="0"/>
          </a:p>
        </p:txBody>
      </p:sp>
      <p:sp>
        <p:nvSpPr>
          <p:cNvPr id="6" name="Rectangle 2"/>
          <p:cNvSpPr>
            <a:spLocks noGrp="1" noChangeArrowheads="1"/>
          </p:cNvSpPr>
          <p:nvPr>
            <p:ph idx="1"/>
          </p:nvPr>
        </p:nvSpPr>
        <p:spPr bwMode="auto"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3" dist="53882" dir="13500000">
              <a:schemeClr val="bg2"/>
            </a:prstShdw>
          </a:effectLst>
        </p:spPr>
        <p:txBody>
          <a:bodyPr wrap="square" anchor="ctr">
            <a:normAutofit fontScale="55000" lnSpcReduction="20000"/>
          </a:bodyPr>
          <a:lstStyle/>
          <a:p>
            <a:r>
              <a:rPr lang="it-IT" altLang="it-IT" b="1" dirty="0">
                <a:solidFill>
                  <a:schemeClr val="accent2"/>
                </a:solidFill>
              </a:rPr>
              <a:t>C. Dotazioni dopo gli </a:t>
            </a:r>
            <a:r>
              <a:rPr lang="it-IT" altLang="it-IT" b="1" dirty="0" smtClean="0">
                <a:solidFill>
                  <a:schemeClr val="accent2"/>
                </a:solidFill>
              </a:rPr>
              <a:t>scambi. Ciascuna classe ha i mezzi di produzione e le sussistenze per effettuare una nuova produzione</a:t>
            </a:r>
            <a:endParaRPr lang="it-IT" altLang="it-IT" b="1" dirty="0"/>
          </a:p>
          <a:p>
            <a:pPr marL="0" indent="0">
              <a:lnSpc>
                <a:spcPct val="30000"/>
              </a:lnSpc>
              <a:buNone/>
            </a:pPr>
            <a:endParaRPr lang="it-IT" altLang="it-IT" dirty="0"/>
          </a:p>
          <a:p>
            <a:r>
              <a:rPr lang="it-IT" altLang="it-IT" dirty="0"/>
              <a:t>1. classe proprietaria:	</a:t>
            </a:r>
            <a:endParaRPr lang="it-IT" altLang="it-IT" dirty="0" smtClean="0"/>
          </a:p>
          <a:p>
            <a:pPr lvl="1"/>
            <a:r>
              <a:rPr lang="it-IT" altLang="it-IT" dirty="0" smtClean="0"/>
              <a:t>1 </a:t>
            </a:r>
            <a:r>
              <a:rPr lang="it-IT" altLang="it-IT" dirty="0"/>
              <a:t>MLD </a:t>
            </a:r>
            <a:r>
              <a:rPr lang="it-IT" altLang="it-IT" dirty="0" smtClean="0"/>
              <a:t>A</a:t>
            </a:r>
          </a:p>
          <a:p>
            <a:pPr lvl="1"/>
            <a:r>
              <a:rPr lang="it-IT" altLang="it-IT" dirty="0"/>
              <a:t>1 MLD </a:t>
            </a:r>
            <a:r>
              <a:rPr lang="it-IT" altLang="it-IT" dirty="0" smtClean="0"/>
              <a:t>M</a:t>
            </a:r>
          </a:p>
          <a:p>
            <a:pPr lvl="1"/>
            <a:r>
              <a:rPr lang="it-IT" altLang="it-IT" dirty="0" smtClean="0"/>
              <a:t>Sono consumati</a:t>
            </a:r>
            <a:endParaRPr lang="it-IT" altLang="it-IT" dirty="0"/>
          </a:p>
          <a:p>
            <a:pPr marL="0" indent="0">
              <a:lnSpc>
                <a:spcPct val="40000"/>
              </a:lnSpc>
              <a:buNone/>
            </a:pPr>
            <a:endParaRPr lang="it-IT" altLang="it-IT" dirty="0"/>
          </a:p>
          <a:p>
            <a:r>
              <a:rPr lang="it-IT" altLang="it-IT" dirty="0"/>
              <a:t>2. classe produttiva:	</a:t>
            </a:r>
            <a:endParaRPr lang="it-IT" altLang="it-IT" dirty="0" smtClean="0"/>
          </a:p>
          <a:p>
            <a:pPr lvl="1"/>
            <a:r>
              <a:rPr lang="it-IT" altLang="it-IT" dirty="0" smtClean="0"/>
              <a:t>1 </a:t>
            </a:r>
            <a:r>
              <a:rPr lang="it-IT" altLang="it-IT" dirty="0"/>
              <a:t>MLD </a:t>
            </a:r>
            <a:r>
              <a:rPr lang="it-IT" altLang="it-IT" dirty="0" smtClean="0"/>
              <a:t>A</a:t>
            </a:r>
          </a:p>
          <a:p>
            <a:pPr lvl="1"/>
            <a:r>
              <a:rPr lang="it-IT" altLang="it-IT" dirty="0"/>
              <a:t>1 MLD MP</a:t>
            </a:r>
          </a:p>
          <a:p>
            <a:pPr lvl="1"/>
            <a:r>
              <a:rPr lang="it-IT" altLang="it-IT" dirty="0"/>
              <a:t>1 MLD M</a:t>
            </a:r>
          </a:p>
          <a:p>
            <a:pPr lvl="1"/>
            <a:r>
              <a:rPr lang="it-IT" altLang="it-IT" dirty="0"/>
              <a:t>2 MLD </a:t>
            </a:r>
            <a:r>
              <a:rPr lang="it-IT" altLang="it-IT" dirty="0" smtClean="0"/>
              <a:t>D (sono pagati come rendita ai proprietari)</a:t>
            </a:r>
            <a:endParaRPr lang="it-IT" altLang="it-IT" dirty="0"/>
          </a:p>
          <a:p>
            <a:pPr marL="0" indent="0">
              <a:buNone/>
            </a:pPr>
            <a:r>
              <a:rPr lang="it-IT" altLang="it-IT" dirty="0"/>
              <a:t>			</a:t>
            </a:r>
          </a:p>
          <a:p>
            <a:r>
              <a:rPr lang="it-IT" altLang="it-IT" dirty="0"/>
              <a:t>3. classe sterile</a:t>
            </a:r>
            <a:r>
              <a:rPr lang="it-IT" altLang="it-IT" dirty="0" smtClean="0"/>
              <a:t>:</a:t>
            </a:r>
          </a:p>
          <a:p>
            <a:pPr lvl="1"/>
            <a:r>
              <a:rPr lang="it-IT" altLang="it-IT" dirty="0" smtClean="0"/>
              <a:t>1 </a:t>
            </a:r>
            <a:r>
              <a:rPr lang="it-IT" altLang="it-IT" dirty="0"/>
              <a:t>MLD </a:t>
            </a:r>
            <a:r>
              <a:rPr lang="it-IT" altLang="it-IT" dirty="0" smtClean="0"/>
              <a:t>A</a:t>
            </a:r>
          </a:p>
          <a:p>
            <a:pPr lvl="1"/>
            <a:r>
              <a:rPr lang="it-IT" altLang="it-IT" dirty="0"/>
              <a:t>1 MLD MP</a:t>
            </a:r>
          </a:p>
          <a:p>
            <a:pPr lvl="1"/>
            <a:r>
              <a:rPr lang="it-IT" altLang="it-IT" dirty="0"/>
              <a:t>1 MLD </a:t>
            </a:r>
            <a:r>
              <a:rPr lang="it-IT" altLang="it-IT" dirty="0" smtClean="0"/>
              <a:t>M</a:t>
            </a:r>
            <a:endParaRPr lang="it-IT" altLang="it-IT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18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173881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FOTO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La produzione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5361709"/>
            <a:ext cx="8229600" cy="764454"/>
          </a:xfrm>
        </p:spPr>
        <p:txBody>
          <a:bodyPr>
            <a:normAutofit fontScale="47500" lnSpcReduction="20000"/>
          </a:bodyPr>
          <a:lstStyle/>
          <a:p>
            <a:r>
              <a:rPr lang="it-IT" dirty="0" smtClean="0"/>
              <a:t>Si torna al punto di partenza</a:t>
            </a:r>
          </a:p>
          <a:p>
            <a:r>
              <a:rPr lang="it-IT" dirty="0" smtClean="0"/>
              <a:t>Situazione di equilibrio (stazionario) garantito dalle leggi del mercato </a:t>
            </a:r>
            <a:r>
              <a:rPr lang="it-IT" altLang="it-IT" b="1" dirty="0">
                <a:solidFill>
                  <a:srgbClr val="C00000"/>
                </a:solidFill>
              </a:rPr>
              <a:t>(</a:t>
            </a:r>
            <a:r>
              <a:rPr lang="it-IT" altLang="it-IT" b="1" i="1" dirty="0" err="1">
                <a:solidFill>
                  <a:srgbClr val="C00000"/>
                </a:solidFill>
              </a:rPr>
              <a:t>laissez</a:t>
            </a:r>
            <a:r>
              <a:rPr lang="it-IT" altLang="it-IT" b="1" i="1" dirty="0">
                <a:solidFill>
                  <a:srgbClr val="C00000"/>
                </a:solidFill>
              </a:rPr>
              <a:t> </a:t>
            </a:r>
            <a:r>
              <a:rPr lang="it-IT" altLang="it-IT" b="1" i="1" dirty="0" err="1">
                <a:solidFill>
                  <a:srgbClr val="C00000"/>
                </a:solidFill>
              </a:rPr>
              <a:t>faire</a:t>
            </a:r>
            <a:r>
              <a:rPr lang="it-IT" altLang="it-IT" b="1" i="1" dirty="0">
                <a:solidFill>
                  <a:srgbClr val="C00000"/>
                </a:solidFill>
              </a:rPr>
              <a:t>, </a:t>
            </a:r>
            <a:r>
              <a:rPr lang="it-IT" altLang="it-IT" b="1" i="1" dirty="0" err="1">
                <a:solidFill>
                  <a:srgbClr val="C00000"/>
                </a:solidFill>
              </a:rPr>
              <a:t>laissez</a:t>
            </a:r>
            <a:r>
              <a:rPr lang="it-IT" altLang="it-IT" b="1" i="1" dirty="0">
                <a:solidFill>
                  <a:srgbClr val="C00000"/>
                </a:solidFill>
              </a:rPr>
              <a:t> </a:t>
            </a:r>
            <a:r>
              <a:rPr lang="it-IT" altLang="it-IT" b="1" i="1" dirty="0" err="1">
                <a:solidFill>
                  <a:srgbClr val="C00000"/>
                </a:solidFill>
              </a:rPr>
              <a:t>passer</a:t>
            </a:r>
            <a:r>
              <a:rPr lang="it-IT" altLang="it-IT" b="1" dirty="0">
                <a:solidFill>
                  <a:srgbClr val="C00000"/>
                </a:solidFill>
              </a:rPr>
              <a:t>)</a:t>
            </a:r>
            <a:endParaRPr lang="it-IT" altLang="it-IT" dirty="0">
              <a:solidFill>
                <a:srgbClr val="C00000"/>
              </a:solidFill>
            </a:endParaRPr>
          </a:p>
          <a:p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 Fisiocratici e Turgot</a:t>
            </a:r>
            <a:endParaRPr lang="it-IT" dirty="0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2590800" y="1530694"/>
            <a:ext cx="4114800" cy="3768669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3" dist="53882" dir="13500000">
              <a:schemeClr val="bg2"/>
            </a:prstShdw>
          </a:effectLst>
        </p:spPr>
        <p:txBody>
          <a:bodyPr wrap="none" anchor="ctr"/>
          <a:lstStyle/>
          <a:p>
            <a:r>
              <a:rPr lang="it-IT" altLang="it-IT" b="1" dirty="0">
                <a:solidFill>
                  <a:schemeClr val="accent2"/>
                </a:solidFill>
              </a:rPr>
              <a:t>D. Attività annuali</a:t>
            </a:r>
            <a:endParaRPr lang="it-IT" altLang="it-IT" b="1" dirty="0"/>
          </a:p>
          <a:p>
            <a:pPr>
              <a:lnSpc>
                <a:spcPct val="50000"/>
              </a:lnSpc>
            </a:pPr>
            <a:endParaRPr lang="it-IT" altLang="it-IT" dirty="0"/>
          </a:p>
          <a:p>
            <a:r>
              <a:rPr lang="it-IT" altLang="it-IT" dirty="0"/>
              <a:t>1. classe proprietaria: consumo</a:t>
            </a:r>
          </a:p>
          <a:p>
            <a:endParaRPr lang="it-IT" altLang="it-IT" dirty="0"/>
          </a:p>
          <a:p>
            <a:r>
              <a:rPr lang="it-IT" altLang="it-IT" dirty="0"/>
              <a:t>2. classe produttiva: produzione</a:t>
            </a:r>
          </a:p>
          <a:p>
            <a:pPr lvl="1"/>
            <a:r>
              <a:rPr lang="it-IT" altLang="it-IT" dirty="0"/>
              <a:t>di 5 MLD di </a:t>
            </a:r>
            <a:r>
              <a:rPr lang="it-IT" altLang="it-IT" i="1" dirty="0"/>
              <a:t>output</a:t>
            </a:r>
            <a:r>
              <a:rPr lang="it-IT" altLang="it-IT" dirty="0"/>
              <a:t> </a:t>
            </a:r>
            <a:r>
              <a:rPr lang="it-IT" altLang="it-IT" dirty="0" smtClean="0"/>
              <a:t>(3A + 2MP)</a:t>
            </a:r>
            <a:endParaRPr lang="it-IT" altLang="it-IT" dirty="0"/>
          </a:p>
          <a:p>
            <a:pPr lvl="1"/>
            <a:r>
              <a:rPr lang="it-IT" altLang="it-IT" dirty="0"/>
              <a:t>con 3 MLD di </a:t>
            </a:r>
            <a:r>
              <a:rPr lang="it-IT" altLang="it-IT" i="1" dirty="0"/>
              <a:t>input</a:t>
            </a:r>
            <a:r>
              <a:rPr lang="it-IT" altLang="it-IT" dirty="0"/>
              <a:t> </a:t>
            </a:r>
            <a:r>
              <a:rPr lang="it-IT" altLang="it-IT" dirty="0" smtClean="0"/>
              <a:t>(1A + 1MP+1M)</a:t>
            </a:r>
            <a:endParaRPr lang="it-IT" altLang="it-IT" dirty="0"/>
          </a:p>
          <a:p>
            <a:pPr lvl="1"/>
            <a:r>
              <a:rPr lang="it-IT" altLang="it-IT" dirty="0"/>
              <a:t>(2 MLD di sovrappiù)</a:t>
            </a:r>
          </a:p>
          <a:p>
            <a:endParaRPr lang="it-IT" altLang="it-IT" dirty="0"/>
          </a:p>
          <a:p>
            <a:r>
              <a:rPr lang="it-IT" altLang="it-IT" dirty="0"/>
              <a:t>3. classe sterile: produzione </a:t>
            </a:r>
            <a:r>
              <a:rPr lang="it-IT" altLang="it-IT" dirty="0" smtClean="0"/>
              <a:t>(3M)</a:t>
            </a:r>
            <a:endParaRPr lang="it-IT" altLang="it-IT" dirty="0"/>
          </a:p>
          <a:p>
            <a:pPr lvl="1"/>
            <a:r>
              <a:rPr lang="it-IT" altLang="it-IT" dirty="0"/>
              <a:t>pari ai 3 MLD di </a:t>
            </a:r>
            <a:r>
              <a:rPr lang="it-IT" altLang="it-IT" i="1" dirty="0" smtClean="0"/>
              <a:t>input </a:t>
            </a:r>
            <a:r>
              <a:rPr lang="it-IT" altLang="it-IT" dirty="0" smtClean="0"/>
              <a:t>(1A+1MP+1M)</a:t>
            </a:r>
            <a:endParaRPr lang="it-IT" altLang="it-IT" i="1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19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751481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FOTO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 animBg="1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Il periodo storico</a:t>
            </a:r>
            <a:endParaRPr lang="it-IT" dirty="0"/>
          </a:p>
        </p:txBody>
      </p:sp>
      <p:sp>
        <p:nvSpPr>
          <p:cNvPr id="7" name="Segnaposto contenuto 6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it-IT" dirty="0" smtClean="0"/>
              <a:t>1741: inizia la guerra di successione Austriaca (coinvolge le maggiori potenze europee)</a:t>
            </a:r>
          </a:p>
          <a:p>
            <a:r>
              <a:rPr lang="it-IT" dirty="0" smtClean="0"/>
              <a:t>1756 – Guerra dei sette anni (combattuta anche nelle colonie – «prima guerra mondiale» conferma il rafforzamento dell’Inghilterra</a:t>
            </a:r>
          </a:p>
          <a:p>
            <a:r>
              <a:rPr lang="it-IT" dirty="0"/>
              <a:t>1</a:t>
            </a:r>
            <a:r>
              <a:rPr lang="it-IT" dirty="0" smtClean="0"/>
              <a:t>776: Dichiarazione di indipendenza USA</a:t>
            </a:r>
          </a:p>
          <a:p>
            <a:r>
              <a:rPr lang="it-IT" dirty="0" smtClean="0"/>
              <a:t>Economia: si rafforza il capitalismo nelle campagne in Inghilterra (fittavolo – imprenditore): Aumento della produttività del lavoro </a:t>
            </a:r>
            <a:r>
              <a:rPr lang="it-IT" dirty="0" smtClean="0">
                <a:sym typeface="Symbol" panose="05050102010706020507" pitchFamily="18" charset="2"/>
              </a:rPr>
              <a:t> aumento</a:t>
            </a:r>
            <a:r>
              <a:rPr lang="it-IT" dirty="0" smtClean="0"/>
              <a:t> della produzione agricola </a:t>
            </a:r>
            <a:r>
              <a:rPr lang="it-IT" dirty="0" smtClean="0">
                <a:sym typeface="Symbol" panose="05050102010706020507" pitchFamily="18" charset="2"/>
              </a:rPr>
              <a:t>aumento della popolazione  urbanizzazione  (</a:t>
            </a:r>
            <a:r>
              <a:rPr lang="it-IT" dirty="0" err="1" smtClean="0">
                <a:sym typeface="Symbol" panose="05050102010706020507" pitchFamily="18" charset="2"/>
              </a:rPr>
              <a:t>enclosure</a:t>
            </a:r>
            <a:r>
              <a:rPr lang="it-IT" dirty="0" smtClean="0">
                <a:sym typeface="Symbol" panose="05050102010706020507" pitchFamily="18" charset="2"/>
              </a:rPr>
              <a:t>)  formazione del proletariato  accumulazione «originaria» del capitale</a:t>
            </a:r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2895600" cy="365125"/>
          </a:xfrm>
        </p:spPr>
        <p:txBody>
          <a:bodyPr/>
          <a:lstStyle/>
          <a:p>
            <a:r>
              <a:rPr lang="en-US" smtClean="0"/>
              <a:t>I Fisiocratici e Turgot</a:t>
            </a:r>
            <a:endParaRPr lang="it-IT" dirty="0"/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2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807416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Paradosso della produttività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511543"/>
            <a:ext cx="8229600" cy="1571008"/>
          </a:xfrm>
        </p:spPr>
        <p:txBody>
          <a:bodyPr>
            <a:normAutofit fontScale="47500" lnSpcReduction="20000"/>
          </a:bodyPr>
          <a:lstStyle/>
          <a:p>
            <a:r>
              <a:rPr lang="it-IT" dirty="0" smtClean="0"/>
              <a:t>In termini di valore il sovrappiù è prodotto tutto in agricoltura </a:t>
            </a:r>
            <a:r>
              <a:rPr lang="it-IT" dirty="0"/>
              <a:t>(</a:t>
            </a:r>
            <a:r>
              <a:rPr lang="it-IT" dirty="0" smtClean="0"/>
              <a:t>costi tre miliardi </a:t>
            </a:r>
            <a:r>
              <a:rPr lang="it-IT" dirty="0" smtClean="0">
                <a:sym typeface="Symbol" panose="05050102010706020507" pitchFamily="18" charset="2"/>
              </a:rPr>
              <a:t> prodotto 5 miliardi), ma questo dipende dai </a:t>
            </a:r>
            <a:r>
              <a:rPr lang="it-IT" dirty="0" smtClean="0">
                <a:sym typeface="Symbol" panose="05050102010706020507" pitchFamily="18" charset="2"/>
              </a:rPr>
              <a:t>prezzi</a:t>
            </a:r>
            <a:r>
              <a:rPr lang="it-IT" dirty="0" smtClean="0">
                <a:sym typeface="Symbol" panose="05050102010706020507" pitchFamily="18" charset="2"/>
              </a:rPr>
              <a:t>: tutto il sovrappiù si trasforma in rendita</a:t>
            </a:r>
          </a:p>
          <a:p>
            <a:r>
              <a:rPr lang="it-IT" dirty="0" smtClean="0">
                <a:sym typeface="Symbol" panose="05050102010706020507" pitchFamily="18" charset="2"/>
              </a:rPr>
              <a:t>In termini fisici proprietari consumano come sovrappiù un miliardo di beni agricoli e uno di beni manufatti</a:t>
            </a:r>
          </a:p>
          <a:p>
            <a:r>
              <a:rPr lang="it-IT" dirty="0" smtClean="0">
                <a:sym typeface="Symbol" panose="05050102010706020507" pitchFamily="18" charset="2"/>
              </a:rPr>
              <a:t>A livello aggregato (i due settori visti insieme) sono utilizzati </a:t>
            </a:r>
            <a:r>
              <a:rPr lang="it-IT" dirty="0">
                <a:sym typeface="Symbol" panose="05050102010706020507" pitchFamily="18" charset="2"/>
              </a:rPr>
              <a:t>4</a:t>
            </a:r>
            <a:r>
              <a:rPr lang="it-IT" dirty="0" smtClean="0">
                <a:sym typeface="Symbol" panose="05050102010706020507" pitchFamily="18" charset="2"/>
              </a:rPr>
              <a:t> miliardi di A (2 in agricoltura - 2 in manifattura ) e 2 miliardi di MP (1 in agricoltura e 1 nella manifattura) per ottenere 5 miliardi di prodotti agricoli e 3 miliardi di MP. E’ produttiva anche la manifattura!</a:t>
            </a:r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 Fisiocratici e Turgot</a:t>
            </a:r>
            <a:endParaRPr lang="it-IT" dirty="0"/>
          </a:p>
        </p:txBody>
      </p:sp>
      <p:sp>
        <p:nvSpPr>
          <p:cNvPr id="11" name="Segnaposto numero diapositiva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20</a:t>
            </a:fld>
            <a:endParaRPr lang="it-IT" dirty="0"/>
          </a:p>
        </p:txBody>
      </p:sp>
      <p:grpSp>
        <p:nvGrpSpPr>
          <p:cNvPr id="21" name="Group 40"/>
          <p:cNvGrpSpPr>
            <a:grpSpLocks/>
          </p:cNvGrpSpPr>
          <p:nvPr/>
        </p:nvGrpSpPr>
        <p:grpSpPr bwMode="auto">
          <a:xfrm>
            <a:off x="947650" y="3050829"/>
            <a:ext cx="7058083" cy="2973873"/>
            <a:chOff x="528" y="2256"/>
            <a:chExt cx="4944" cy="1875"/>
          </a:xfrm>
        </p:grpSpPr>
        <p:sp>
          <p:nvSpPr>
            <p:cNvPr id="22" name="Text Box 41"/>
            <p:cNvSpPr txBox="1">
              <a:spLocks noChangeArrowheads="1"/>
            </p:cNvSpPr>
            <p:nvPr/>
          </p:nvSpPr>
          <p:spPr bwMode="auto">
            <a:xfrm>
              <a:off x="576" y="2256"/>
              <a:ext cx="4848" cy="1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tabLst>
                  <a:tab pos="2768600" algn="dec"/>
                  <a:tab pos="2857500" algn="l"/>
                  <a:tab pos="3140075" algn="l"/>
                  <a:tab pos="3721100" algn="dec"/>
                  <a:tab pos="4375150" algn="dec"/>
                  <a:tab pos="4956175" algn="dec"/>
                </a:tabLst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tabLst>
                  <a:tab pos="2768600" algn="dec"/>
                  <a:tab pos="2857500" algn="l"/>
                  <a:tab pos="3140075" algn="l"/>
                  <a:tab pos="3721100" algn="dec"/>
                  <a:tab pos="4375150" algn="dec"/>
                  <a:tab pos="4956175" algn="dec"/>
                </a:tabLs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tabLst>
                  <a:tab pos="2768600" algn="dec"/>
                  <a:tab pos="2857500" algn="l"/>
                  <a:tab pos="3140075" algn="l"/>
                  <a:tab pos="3721100" algn="dec"/>
                  <a:tab pos="4375150" algn="dec"/>
                  <a:tab pos="4956175" algn="dec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tabLst>
                  <a:tab pos="2768600" algn="dec"/>
                  <a:tab pos="2857500" algn="l"/>
                  <a:tab pos="3140075" algn="l"/>
                  <a:tab pos="3721100" algn="dec"/>
                  <a:tab pos="4375150" algn="dec"/>
                  <a:tab pos="4956175" algn="dec"/>
                </a:tabLs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tabLst>
                  <a:tab pos="2768600" algn="dec"/>
                  <a:tab pos="2857500" algn="l"/>
                  <a:tab pos="3140075" algn="l"/>
                  <a:tab pos="3721100" algn="dec"/>
                  <a:tab pos="4375150" algn="dec"/>
                  <a:tab pos="4956175" algn="dec"/>
                </a:tabLs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2768600" algn="dec"/>
                  <a:tab pos="2857500" algn="l"/>
                  <a:tab pos="3140075" algn="l"/>
                  <a:tab pos="3721100" algn="dec"/>
                  <a:tab pos="4375150" algn="dec"/>
                  <a:tab pos="4956175" algn="dec"/>
                </a:tabLs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2768600" algn="dec"/>
                  <a:tab pos="2857500" algn="l"/>
                  <a:tab pos="3140075" algn="l"/>
                  <a:tab pos="3721100" algn="dec"/>
                  <a:tab pos="4375150" algn="dec"/>
                  <a:tab pos="4956175" algn="dec"/>
                </a:tabLs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2768600" algn="dec"/>
                  <a:tab pos="2857500" algn="l"/>
                  <a:tab pos="3140075" algn="l"/>
                  <a:tab pos="3721100" algn="dec"/>
                  <a:tab pos="4375150" algn="dec"/>
                  <a:tab pos="4956175" algn="dec"/>
                </a:tabLs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2768600" algn="dec"/>
                  <a:tab pos="2857500" algn="l"/>
                  <a:tab pos="3140075" algn="l"/>
                  <a:tab pos="3721100" algn="dec"/>
                  <a:tab pos="4375150" algn="dec"/>
                  <a:tab pos="4956175" algn="dec"/>
                </a:tabLs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  <a:tabLst>
                  <a:tab pos="1881188" algn="l"/>
                  <a:tab pos="2959100" algn="l"/>
                  <a:tab pos="3721100" algn="dec"/>
                  <a:tab pos="4375150" algn="dec"/>
                </a:tabLst>
              </a:pPr>
              <a:r>
                <a:rPr lang="it-IT" altLang="it-IT" sz="2400" b="0" dirty="0"/>
                <a:t>	</a:t>
              </a:r>
              <a:r>
                <a:rPr lang="it-IT" altLang="it-IT" sz="2400" b="0" dirty="0" smtClean="0"/>
                <a:t>    Grano (A+MP)</a:t>
              </a:r>
              <a:r>
                <a:rPr lang="it-IT" altLang="it-IT" sz="2400" b="0" dirty="0"/>
                <a:t>	</a:t>
              </a:r>
              <a:r>
                <a:rPr lang="it-IT" altLang="it-IT" sz="2400" dirty="0"/>
                <a:t> </a:t>
              </a:r>
              <a:r>
                <a:rPr lang="it-IT" altLang="it-IT" sz="2400" dirty="0" smtClean="0"/>
                <a:t>  </a:t>
              </a:r>
              <a:r>
                <a:rPr lang="it-IT" altLang="it-IT" sz="2400" b="0" dirty="0" smtClean="0"/>
                <a:t>Ferro</a:t>
              </a:r>
              <a:r>
                <a:rPr lang="it-IT" altLang="it-IT" sz="2400" b="0" dirty="0"/>
                <a:t>	</a:t>
              </a:r>
              <a:r>
                <a:rPr lang="it-IT" altLang="it-IT" sz="2400" b="0" dirty="0" smtClean="0"/>
                <a:t>     Prodotto</a:t>
              </a:r>
              <a:endParaRPr lang="it-IT" altLang="it-IT" sz="2400" b="0" dirty="0"/>
            </a:p>
            <a:p>
              <a:pPr eaLnBrk="1" hangingPunct="1">
                <a:lnSpc>
                  <a:spcPct val="60000"/>
                </a:lnSpc>
                <a:spcBef>
                  <a:spcPct val="50000"/>
                </a:spcBef>
                <a:buFontTx/>
                <a:buNone/>
              </a:pPr>
              <a:r>
                <a:rPr lang="it-IT" altLang="it-IT" sz="2400" b="0" dirty="0"/>
                <a:t>Agricoltura	2 m	+		1 m	</a:t>
              </a:r>
              <a:r>
                <a:rPr lang="it-IT" altLang="it-IT" sz="2400" b="0" dirty="0">
                  <a:sym typeface="Symbol" panose="05050102010706020507" pitchFamily="18" charset="2"/>
                </a:rPr>
                <a:t>	5 m di Grano</a:t>
              </a:r>
              <a:endParaRPr lang="it-IT" altLang="it-IT" sz="2400" b="0" dirty="0"/>
            </a:p>
            <a:p>
              <a:pPr eaLnBrk="1" hangingPunct="1">
                <a:lnSpc>
                  <a:spcPct val="60000"/>
                </a:lnSpc>
                <a:spcBef>
                  <a:spcPct val="50000"/>
                </a:spcBef>
                <a:buFontTx/>
                <a:buNone/>
              </a:pPr>
              <a:r>
                <a:rPr lang="it-IT" altLang="it-IT" sz="2400" b="0" dirty="0"/>
                <a:t>Manifattura	2 m	+		1 m	</a:t>
              </a:r>
              <a:r>
                <a:rPr lang="it-IT" altLang="it-IT" sz="2400" b="0" dirty="0">
                  <a:sym typeface="Symbol" panose="05050102010706020507" pitchFamily="18" charset="2"/>
                </a:rPr>
                <a:t>	3 m di Ferro</a:t>
              </a:r>
              <a:endParaRPr lang="it-IT" altLang="it-IT" sz="2400" b="0" dirty="0"/>
            </a:p>
            <a:p>
              <a:pPr eaLnBrk="1" hangingPunct="1">
                <a:lnSpc>
                  <a:spcPct val="60000"/>
                </a:lnSpc>
                <a:spcBef>
                  <a:spcPct val="50000"/>
                </a:spcBef>
                <a:buFontTx/>
                <a:buNone/>
              </a:pPr>
              <a:r>
                <a:rPr lang="it-IT" altLang="it-IT" sz="2400" b="0" dirty="0"/>
                <a:t>Totale Impieghi	4 m			2 m</a:t>
              </a:r>
            </a:p>
            <a:p>
              <a:pPr eaLnBrk="1" hangingPunct="1">
                <a:lnSpc>
                  <a:spcPct val="80000"/>
                </a:lnSpc>
                <a:spcBef>
                  <a:spcPct val="50000"/>
                </a:spcBef>
                <a:buFontTx/>
                <a:buNone/>
              </a:pPr>
              <a:r>
                <a:rPr lang="it-IT" altLang="it-IT" sz="2400" b="0" dirty="0"/>
                <a:t>	Prodotto		Impiegato			Sovrappiù</a:t>
              </a:r>
            </a:p>
            <a:p>
              <a:pPr eaLnBrk="1" hangingPunct="1">
                <a:lnSpc>
                  <a:spcPct val="60000"/>
                </a:lnSpc>
                <a:spcBef>
                  <a:spcPct val="50000"/>
                </a:spcBef>
                <a:buFontTx/>
                <a:buNone/>
              </a:pPr>
              <a:r>
                <a:rPr lang="it-IT" altLang="it-IT" sz="2400" b="0" dirty="0"/>
                <a:t>Grano	5 m			4 m		1 m</a:t>
              </a:r>
            </a:p>
            <a:p>
              <a:pPr eaLnBrk="1" hangingPunct="1">
                <a:lnSpc>
                  <a:spcPct val="60000"/>
                </a:lnSpc>
                <a:spcBef>
                  <a:spcPct val="50000"/>
                </a:spcBef>
                <a:buFontTx/>
                <a:buNone/>
              </a:pPr>
              <a:r>
                <a:rPr lang="it-IT" altLang="it-IT" sz="2400" b="0" dirty="0"/>
                <a:t>Ferro	3 m			2 m		1 m	</a:t>
              </a:r>
            </a:p>
          </p:txBody>
        </p:sp>
        <p:sp>
          <p:nvSpPr>
            <p:cNvPr id="23" name="Rectangle 42"/>
            <p:cNvSpPr>
              <a:spLocks noChangeArrowheads="1"/>
            </p:cNvSpPr>
            <p:nvPr/>
          </p:nvSpPr>
          <p:spPr bwMode="auto">
            <a:xfrm>
              <a:off x="528" y="2256"/>
              <a:ext cx="4944" cy="1872"/>
            </a:xfrm>
            <a:prstGeom prst="rect">
              <a:avLst/>
            </a:prstGeom>
            <a:noFill/>
            <a:ln w="38100" cmpd="dbl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it-IT" altLang="it-IT" sz="1400"/>
            </a:p>
          </p:txBody>
        </p:sp>
        <p:sp>
          <p:nvSpPr>
            <p:cNvPr id="24" name="Line 43"/>
            <p:cNvSpPr>
              <a:spLocks noChangeShapeType="1"/>
            </p:cNvSpPr>
            <p:nvPr/>
          </p:nvSpPr>
          <p:spPr bwMode="auto">
            <a:xfrm>
              <a:off x="528" y="2544"/>
              <a:ext cx="49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it-IT"/>
            </a:p>
          </p:txBody>
        </p:sp>
        <p:sp>
          <p:nvSpPr>
            <p:cNvPr id="25" name="Line 44"/>
            <p:cNvSpPr>
              <a:spLocks noChangeShapeType="1"/>
            </p:cNvSpPr>
            <p:nvPr/>
          </p:nvSpPr>
          <p:spPr bwMode="auto">
            <a:xfrm>
              <a:off x="528" y="2784"/>
              <a:ext cx="49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it-IT"/>
            </a:p>
          </p:txBody>
        </p:sp>
        <p:sp>
          <p:nvSpPr>
            <p:cNvPr id="26" name="Line 45"/>
            <p:cNvSpPr>
              <a:spLocks noChangeShapeType="1"/>
            </p:cNvSpPr>
            <p:nvPr/>
          </p:nvSpPr>
          <p:spPr bwMode="auto">
            <a:xfrm>
              <a:off x="528" y="3072"/>
              <a:ext cx="48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it-IT"/>
            </a:p>
          </p:txBody>
        </p:sp>
        <p:sp>
          <p:nvSpPr>
            <p:cNvPr id="27" name="Line 46"/>
            <p:cNvSpPr>
              <a:spLocks noChangeShapeType="1"/>
            </p:cNvSpPr>
            <p:nvPr/>
          </p:nvSpPr>
          <p:spPr bwMode="auto">
            <a:xfrm>
              <a:off x="528" y="3360"/>
              <a:ext cx="4944" cy="0"/>
            </a:xfrm>
            <a:prstGeom prst="line">
              <a:avLst/>
            </a:prstGeom>
            <a:noFill/>
            <a:ln w="38100" cmpd="dbl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it-IT"/>
            </a:p>
          </p:txBody>
        </p:sp>
        <p:sp>
          <p:nvSpPr>
            <p:cNvPr id="28" name="Line 47"/>
            <p:cNvSpPr>
              <a:spLocks noChangeShapeType="1"/>
            </p:cNvSpPr>
            <p:nvPr/>
          </p:nvSpPr>
          <p:spPr bwMode="auto">
            <a:xfrm>
              <a:off x="576" y="3600"/>
              <a:ext cx="48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it-IT"/>
            </a:p>
          </p:txBody>
        </p:sp>
        <p:sp>
          <p:nvSpPr>
            <p:cNvPr id="29" name="Line 48"/>
            <p:cNvSpPr>
              <a:spLocks noChangeShapeType="1"/>
            </p:cNvSpPr>
            <p:nvPr/>
          </p:nvSpPr>
          <p:spPr bwMode="auto">
            <a:xfrm>
              <a:off x="528" y="3840"/>
              <a:ext cx="49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it-IT"/>
            </a:p>
          </p:txBody>
        </p:sp>
      </p:grpSp>
    </p:spTree>
    <p:extLst>
      <p:ext uri="{BB962C8B-B14F-4D97-AF65-F5344CB8AC3E}">
        <p14:creationId xmlns:p14="http://schemas.microsoft.com/office/powerpoint/2010/main" val="3998779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err="1"/>
              <a:t>T</a:t>
            </a:r>
            <a:r>
              <a:rPr lang="it-IT" dirty="0" err="1" smtClean="0"/>
              <a:t>urgot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it-IT" altLang="it-IT" dirty="0"/>
              <a:t>Anne-Robert-Jacques </a:t>
            </a:r>
            <a:r>
              <a:rPr lang="it-IT" altLang="it-IT" dirty="0" err="1"/>
              <a:t>Turgot</a:t>
            </a:r>
            <a:r>
              <a:rPr lang="it-IT" altLang="it-IT" dirty="0"/>
              <a:t> </a:t>
            </a:r>
            <a:r>
              <a:rPr lang="it-IT" altLang="it-IT" dirty="0" smtClean="0"/>
              <a:t>-  economista, filosofo, funzionario statale e ministro (1727-1781)</a:t>
            </a:r>
          </a:p>
          <a:p>
            <a:r>
              <a:rPr lang="it-IT" altLang="it-IT" dirty="0" smtClean="0"/>
              <a:t>Opere economiche:</a:t>
            </a:r>
          </a:p>
          <a:p>
            <a:pPr lvl="1"/>
            <a:r>
              <a:rPr lang="it-IT" altLang="it-IT" i="1" dirty="0" err="1"/>
              <a:t>Réflexions</a:t>
            </a:r>
            <a:r>
              <a:rPr lang="it-IT" altLang="it-IT" i="1" dirty="0"/>
              <a:t> </a:t>
            </a:r>
            <a:r>
              <a:rPr lang="it-IT" altLang="it-IT" i="1" dirty="0" err="1"/>
              <a:t>sur</a:t>
            </a:r>
            <a:r>
              <a:rPr lang="it-IT" altLang="it-IT" i="1" dirty="0"/>
              <a:t> la </a:t>
            </a:r>
            <a:r>
              <a:rPr lang="it-IT" altLang="it-IT" i="1" dirty="0" err="1"/>
              <a:t>formation</a:t>
            </a:r>
            <a:r>
              <a:rPr lang="it-IT" altLang="it-IT" i="1" dirty="0"/>
              <a:t> et la </a:t>
            </a:r>
            <a:r>
              <a:rPr lang="it-IT" altLang="it-IT" i="1" dirty="0" err="1"/>
              <a:t>distribution</a:t>
            </a:r>
            <a:r>
              <a:rPr lang="it-IT" altLang="it-IT" i="1" dirty="0"/>
              <a:t> </a:t>
            </a:r>
            <a:r>
              <a:rPr lang="it-IT" altLang="it-IT" i="1" dirty="0" err="1"/>
              <a:t>des</a:t>
            </a:r>
            <a:r>
              <a:rPr lang="it-IT" altLang="it-IT" i="1" dirty="0"/>
              <a:t> </a:t>
            </a:r>
            <a:r>
              <a:rPr lang="it-IT" altLang="it-IT" i="1" dirty="0" err="1"/>
              <a:t>richesses</a:t>
            </a:r>
            <a:r>
              <a:rPr lang="it-IT" altLang="it-IT" dirty="0"/>
              <a:t> (1766</a:t>
            </a:r>
            <a:r>
              <a:rPr lang="it-IT" altLang="it-IT" dirty="0" smtClean="0"/>
              <a:t>)</a:t>
            </a:r>
          </a:p>
          <a:p>
            <a:pPr lvl="1"/>
            <a:r>
              <a:rPr lang="it-IT" altLang="it-IT" i="1" dirty="0" err="1"/>
              <a:t>Valeurs</a:t>
            </a:r>
            <a:r>
              <a:rPr lang="it-IT" altLang="it-IT" i="1" dirty="0"/>
              <a:t> et </a:t>
            </a:r>
            <a:r>
              <a:rPr lang="it-IT" altLang="it-IT" i="1" dirty="0" err="1"/>
              <a:t>monnaies</a:t>
            </a:r>
            <a:r>
              <a:rPr lang="it-IT" altLang="it-IT" dirty="0"/>
              <a:t> </a:t>
            </a:r>
            <a:r>
              <a:rPr lang="it-IT" altLang="it-IT" dirty="0" smtClean="0"/>
              <a:t>(1769)</a:t>
            </a:r>
          </a:p>
          <a:p>
            <a:pPr lvl="1"/>
            <a:r>
              <a:rPr lang="it-IT" altLang="it-IT" i="1" dirty="0" err="1"/>
              <a:t>Mémoire</a:t>
            </a:r>
            <a:r>
              <a:rPr lang="it-IT" altLang="it-IT" i="1" dirty="0"/>
              <a:t> </a:t>
            </a:r>
            <a:r>
              <a:rPr lang="it-IT" altLang="it-IT" i="1" dirty="0" err="1"/>
              <a:t>sur</a:t>
            </a:r>
            <a:r>
              <a:rPr lang="it-IT" altLang="it-IT" i="1" dirty="0"/>
              <a:t> </a:t>
            </a:r>
            <a:r>
              <a:rPr lang="it-IT" altLang="it-IT" i="1" dirty="0" err="1"/>
              <a:t>les</a:t>
            </a:r>
            <a:r>
              <a:rPr lang="it-IT" altLang="it-IT" i="1" dirty="0"/>
              <a:t> </a:t>
            </a:r>
            <a:r>
              <a:rPr lang="it-IT" altLang="it-IT" i="1" dirty="0" err="1"/>
              <a:t>prêts</a:t>
            </a:r>
            <a:r>
              <a:rPr lang="it-IT" altLang="it-IT" i="1" dirty="0"/>
              <a:t> </a:t>
            </a:r>
            <a:r>
              <a:rPr lang="it-IT" altLang="it-IT" i="1" dirty="0" err="1"/>
              <a:t>d’argent</a:t>
            </a:r>
            <a:r>
              <a:rPr lang="it-IT" altLang="it-IT" dirty="0"/>
              <a:t> (1770</a:t>
            </a:r>
            <a:r>
              <a:rPr lang="it-IT" altLang="it-IT" dirty="0" smtClean="0"/>
              <a:t>)</a:t>
            </a:r>
          </a:p>
          <a:p>
            <a:r>
              <a:rPr lang="it-IT" altLang="it-IT" dirty="0"/>
              <a:t>Ministro della finanze </a:t>
            </a:r>
            <a:r>
              <a:rPr lang="it-IT" altLang="it-IT" dirty="0" smtClean="0"/>
              <a:t>1774-1776</a:t>
            </a:r>
          </a:p>
          <a:p>
            <a:r>
              <a:rPr lang="it-IT" altLang="it-IT" dirty="0"/>
              <a:t>Ristabilisce la libertà del commercio dei </a:t>
            </a:r>
            <a:r>
              <a:rPr lang="it-IT" altLang="it-IT" dirty="0" smtClean="0"/>
              <a:t>grani</a:t>
            </a:r>
          </a:p>
          <a:p>
            <a:r>
              <a:rPr lang="it-IT" altLang="it-IT" dirty="0"/>
              <a:t>Si scontra con interessi potenti, soprattutto quello degli </a:t>
            </a:r>
            <a:r>
              <a:rPr lang="it-IT" altLang="it-IT" dirty="0" smtClean="0"/>
              <a:t>appaltatori </a:t>
            </a:r>
            <a:r>
              <a:rPr lang="it-IT" altLang="it-IT" dirty="0"/>
              <a:t>delle imposte ed è costretto alle dimissioni</a:t>
            </a:r>
          </a:p>
          <a:p>
            <a:endParaRPr lang="it-IT" altLang="it-IT" dirty="0"/>
          </a:p>
          <a:p>
            <a:endParaRPr lang="it-IT" altLang="it-IT" dirty="0"/>
          </a:p>
          <a:p>
            <a:pPr lvl="1"/>
            <a:endParaRPr lang="it-IT" altLang="it-IT" dirty="0"/>
          </a:p>
          <a:p>
            <a:pPr lvl="1"/>
            <a:endParaRPr lang="it-IT" altLang="it-IT" i="1" dirty="0"/>
          </a:p>
          <a:p>
            <a:pPr lvl="1"/>
            <a:endParaRPr lang="it-IT" altLang="it-IT" dirty="0" smtClean="0"/>
          </a:p>
          <a:p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 Fisiocratici e Turgot</a:t>
            </a:r>
            <a:endParaRPr lang="it-IT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3355118"/>
              </p:ext>
            </p:extLst>
          </p:nvPr>
        </p:nvGraphicFramePr>
        <p:xfrm>
          <a:off x="7539645" y="39683"/>
          <a:ext cx="1382597" cy="17414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r:id="rId4" imgW="1305720" imgH="1666800" progId="">
                  <p:embed/>
                </p:oleObj>
              </mc:Choice>
              <mc:Fallback>
                <p:oleObj r:id="rId4" imgW="1305720" imgH="1666800" progId="">
                  <p:embed/>
                  <p:pic>
                    <p:nvPicPr>
                      <p:cNvPr id="14341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39645" y="39683"/>
                        <a:ext cx="1382597" cy="174143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21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82235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FOTO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I quattro stadi e le classi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it-IT" dirty="0" smtClean="0"/>
              <a:t>1 </a:t>
            </a:r>
            <a:r>
              <a:rPr lang="it-IT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Caccia</a:t>
            </a:r>
            <a:r>
              <a:rPr lang="it-IT" dirty="0" smtClean="0"/>
              <a:t>, 2 </a:t>
            </a:r>
            <a:r>
              <a:rPr lang="it-IT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Pastorizia</a:t>
            </a:r>
            <a:r>
              <a:rPr lang="it-IT" dirty="0" smtClean="0"/>
              <a:t>, 3 </a:t>
            </a:r>
            <a:r>
              <a:rPr lang="it-IT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Agricoltura</a:t>
            </a:r>
            <a:r>
              <a:rPr lang="it-IT" dirty="0" smtClean="0"/>
              <a:t>, 4 </a:t>
            </a:r>
            <a:r>
              <a:rPr lang="it-IT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Commercio</a:t>
            </a:r>
          </a:p>
          <a:p>
            <a:r>
              <a:rPr lang="it-IT" dirty="0" smtClean="0"/>
              <a:t>Stadio del commercio: contratto, ognuno agisce per il proprio interesse. Liberismo</a:t>
            </a:r>
          </a:p>
          <a:p>
            <a:r>
              <a:rPr lang="it-IT" dirty="0" smtClean="0"/>
              <a:t>Importanza del sovrappiù di sussistenze (fisiocratici): permette la divisione del lavoro</a:t>
            </a:r>
          </a:p>
          <a:p>
            <a:r>
              <a:rPr lang="it-IT" dirty="0" smtClean="0"/>
              <a:t>Classi:</a:t>
            </a:r>
          </a:p>
          <a:p>
            <a:r>
              <a:rPr lang="it-IT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Produttiva</a:t>
            </a:r>
            <a:r>
              <a:rPr lang="it-IT" dirty="0" smtClean="0"/>
              <a:t> (A), </a:t>
            </a:r>
            <a:r>
              <a:rPr lang="it-IT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Stipendié</a:t>
            </a:r>
            <a:r>
              <a:rPr lang="it-IT" dirty="0" smtClean="0"/>
              <a:t> (I), </a:t>
            </a:r>
            <a:r>
              <a:rPr lang="it-IT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Disposable</a:t>
            </a:r>
            <a:r>
              <a:rPr lang="it-IT" dirty="0" smtClean="0"/>
              <a:t> (PF)</a:t>
            </a:r>
          </a:p>
          <a:p>
            <a:r>
              <a:rPr lang="it-IT" dirty="0" smtClean="0"/>
              <a:t>I, mantenuti dalle sussistenze, ma non sterile</a:t>
            </a:r>
          </a:p>
          <a:p>
            <a:r>
              <a:rPr lang="it-IT" dirty="0" smtClean="0"/>
              <a:t>A e I: Imprenditori e Dipendenti </a:t>
            </a:r>
          </a:p>
          <a:p>
            <a:r>
              <a:rPr lang="it-IT" dirty="0" smtClean="0"/>
              <a:t>PF: possono decidere come utilizzare il loro reddito</a:t>
            </a:r>
          </a:p>
          <a:p>
            <a:r>
              <a:rPr lang="it-IT" dirty="0" smtClean="0"/>
              <a:t>Imprenditori: devono reinvestire i profitti nella produzione</a:t>
            </a:r>
          </a:p>
          <a:p>
            <a:r>
              <a:rPr lang="it-IT" dirty="0" smtClean="0"/>
              <a:t>Sovrappiù: frutto degli investimenti di capitale</a:t>
            </a:r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 Fisiocratici e Turgot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22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677394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C</a:t>
            </a:r>
            <a:r>
              <a:rPr lang="it-IT" dirty="0" smtClean="0"/>
              <a:t>apitale e Investimenti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it-IT" dirty="0" smtClean="0"/>
              <a:t>Capitale:</a:t>
            </a:r>
          </a:p>
          <a:p>
            <a:pPr lvl="1"/>
            <a:r>
              <a:rPr lang="it-IT" dirty="0" smtClean="0"/>
              <a:t>Fisico</a:t>
            </a:r>
          </a:p>
          <a:p>
            <a:pPr lvl="1"/>
            <a:r>
              <a:rPr lang="it-IT" dirty="0" smtClean="0"/>
              <a:t>Monetario</a:t>
            </a:r>
          </a:p>
          <a:p>
            <a:r>
              <a:rPr lang="it-IT" altLang="it-IT" dirty="0" err="1"/>
              <a:t>Turgot</a:t>
            </a:r>
            <a:r>
              <a:rPr lang="it-IT" altLang="it-IT" dirty="0"/>
              <a:t> difende la liceità del prestito a </a:t>
            </a:r>
            <a:r>
              <a:rPr lang="it-IT" altLang="it-IT" dirty="0" smtClean="0"/>
              <a:t>interesse: un </a:t>
            </a:r>
            <a:r>
              <a:rPr lang="it-IT" altLang="it-IT" dirty="0"/>
              <a:t>tetto legale al tasso di interesse produce razionamento del credito</a:t>
            </a:r>
            <a:r>
              <a:rPr lang="it-IT" altLang="it-IT" dirty="0" smtClean="0"/>
              <a:t>.</a:t>
            </a:r>
          </a:p>
          <a:p>
            <a:r>
              <a:rPr lang="it-IT" altLang="it-IT" dirty="0"/>
              <a:t>Gli </a:t>
            </a:r>
            <a:r>
              <a:rPr lang="it-IT" altLang="it-IT" dirty="0" smtClean="0"/>
              <a:t>investimenti del capitale monetario sono </a:t>
            </a:r>
            <a:r>
              <a:rPr lang="it-IT" altLang="it-IT" dirty="0"/>
              <a:t>5</a:t>
            </a:r>
            <a:r>
              <a:rPr lang="it-IT" altLang="it-IT" dirty="0" smtClean="0"/>
              <a:t>:</a:t>
            </a:r>
          </a:p>
          <a:p>
            <a:pPr lvl="1"/>
            <a:r>
              <a:rPr lang="it-IT" altLang="it-IT" dirty="0"/>
              <a:t>1. </a:t>
            </a:r>
            <a:r>
              <a:rPr lang="it-IT" altLang="it-IT" dirty="0">
                <a:solidFill>
                  <a:srgbClr val="C00000"/>
                </a:solidFill>
              </a:rPr>
              <a:t>proprietà fondiaria </a:t>
            </a:r>
            <a:r>
              <a:rPr lang="it-IT" altLang="it-IT" dirty="0"/>
              <a:t>(basso rischio, scarso impegno)</a:t>
            </a:r>
          </a:p>
          <a:p>
            <a:pPr lvl="1"/>
            <a:r>
              <a:rPr lang="it-IT" altLang="it-IT" dirty="0"/>
              <a:t>2. </a:t>
            </a:r>
            <a:r>
              <a:rPr lang="it-IT" altLang="it-IT" dirty="0">
                <a:solidFill>
                  <a:srgbClr val="C00000"/>
                </a:solidFill>
              </a:rPr>
              <a:t>agricoltura</a:t>
            </a:r>
            <a:r>
              <a:rPr lang="it-IT" altLang="it-IT" dirty="0"/>
              <a:t> (basso rischio, elevato impegno)</a:t>
            </a:r>
          </a:p>
          <a:p>
            <a:pPr lvl="1"/>
            <a:r>
              <a:rPr lang="it-IT" altLang="it-IT" dirty="0"/>
              <a:t>3. </a:t>
            </a:r>
            <a:r>
              <a:rPr lang="it-IT" altLang="it-IT" dirty="0">
                <a:solidFill>
                  <a:srgbClr val="C00000"/>
                </a:solidFill>
              </a:rPr>
              <a:t>manifattura</a:t>
            </a:r>
            <a:r>
              <a:rPr lang="it-IT" altLang="it-IT" dirty="0"/>
              <a:t> (rischio maggiore, elevato impegno)</a:t>
            </a:r>
          </a:p>
          <a:p>
            <a:pPr lvl="1"/>
            <a:r>
              <a:rPr lang="it-IT" altLang="it-IT" dirty="0"/>
              <a:t>4. </a:t>
            </a:r>
            <a:r>
              <a:rPr lang="it-IT" altLang="it-IT" dirty="0">
                <a:solidFill>
                  <a:srgbClr val="C00000"/>
                </a:solidFill>
              </a:rPr>
              <a:t>commercio</a:t>
            </a:r>
            <a:r>
              <a:rPr lang="it-IT" altLang="it-IT" dirty="0"/>
              <a:t> (rischio maggiore, elevato impegno)</a:t>
            </a:r>
          </a:p>
          <a:p>
            <a:pPr lvl="1"/>
            <a:r>
              <a:rPr lang="it-IT" altLang="it-IT" dirty="0"/>
              <a:t>5. </a:t>
            </a:r>
            <a:r>
              <a:rPr lang="it-IT" altLang="it-IT" dirty="0">
                <a:solidFill>
                  <a:srgbClr val="C00000"/>
                </a:solidFill>
              </a:rPr>
              <a:t>credito</a:t>
            </a:r>
            <a:r>
              <a:rPr lang="it-IT" altLang="it-IT" dirty="0"/>
              <a:t> (rischio elevato, scarso impegno)</a:t>
            </a:r>
          </a:p>
          <a:p>
            <a:pPr lvl="1"/>
            <a:endParaRPr lang="it-IT" altLang="it-IT" dirty="0"/>
          </a:p>
          <a:p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 Fisiocratici e Turgot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23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146470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Profitti e prezzi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373284"/>
          </a:xfrm>
        </p:spPr>
        <p:txBody>
          <a:bodyPr>
            <a:normAutofit fontScale="70000" lnSpcReduction="20000"/>
          </a:bodyPr>
          <a:lstStyle/>
          <a:p>
            <a:r>
              <a:rPr lang="it-IT" altLang="it-IT" dirty="0"/>
              <a:t>Principio dell’</a:t>
            </a:r>
            <a:r>
              <a:rPr lang="it-IT" altLang="it-IT" dirty="0">
                <a:solidFill>
                  <a:srgbClr val="C00000"/>
                </a:solidFill>
              </a:rPr>
              <a:t>uguaglianza del tasso di profitto </a:t>
            </a:r>
            <a:r>
              <a:rPr lang="it-IT" altLang="it-IT" dirty="0"/>
              <a:t>in tutti gli impieghi del capitale</a:t>
            </a:r>
            <a:r>
              <a:rPr lang="it-IT" altLang="it-IT" dirty="0" smtClean="0"/>
              <a:t>, </a:t>
            </a:r>
            <a:r>
              <a:rPr lang="it-IT" altLang="it-IT" dirty="0"/>
              <a:t>al netto delle differenze dovute al </a:t>
            </a:r>
            <a:r>
              <a:rPr lang="it-IT" altLang="it-IT" u="sng" dirty="0">
                <a:solidFill>
                  <a:srgbClr val="C00000"/>
                </a:solidFill>
              </a:rPr>
              <a:t>rischio</a:t>
            </a:r>
            <a:r>
              <a:rPr lang="it-IT" altLang="it-IT" dirty="0"/>
              <a:t> e all’</a:t>
            </a:r>
            <a:r>
              <a:rPr lang="it-IT" altLang="it-IT" u="sng" dirty="0">
                <a:solidFill>
                  <a:srgbClr val="C00000"/>
                </a:solidFill>
              </a:rPr>
              <a:t>impegno</a:t>
            </a:r>
            <a:r>
              <a:rPr lang="it-IT" altLang="it-IT" dirty="0"/>
              <a:t> richiesto dalle diverse attività</a:t>
            </a:r>
          </a:p>
          <a:p>
            <a:r>
              <a:rPr lang="it-IT" altLang="it-IT" dirty="0" err="1"/>
              <a:t>Turgot</a:t>
            </a:r>
            <a:r>
              <a:rPr lang="it-IT" altLang="it-IT" dirty="0"/>
              <a:t> propone un esempio derivato dalla meccanica dei </a:t>
            </a:r>
            <a:r>
              <a:rPr lang="it-IT" altLang="it-IT" dirty="0" smtClean="0"/>
              <a:t>fluidi: se </a:t>
            </a:r>
            <a:r>
              <a:rPr lang="it-IT" altLang="it-IT" dirty="0"/>
              <a:t>il rischio e l’impegno fosse uguale vi sarebbe in equilibrio un unico saggio di profitto</a:t>
            </a:r>
            <a:r>
              <a:rPr lang="it-IT" altLang="it-IT" dirty="0" smtClean="0"/>
              <a:t>.</a:t>
            </a:r>
          </a:p>
          <a:p>
            <a:r>
              <a:rPr lang="it-IT" altLang="it-IT" dirty="0" smtClean="0"/>
              <a:t>I vasi comunicanti. Stesso livello del liquido</a:t>
            </a:r>
            <a:endParaRPr lang="it-IT" altLang="it-IT" dirty="0"/>
          </a:p>
          <a:p>
            <a:endParaRPr lang="it-IT" altLang="it-IT" dirty="0"/>
          </a:p>
          <a:p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 Fisiocratici e Turgot</a:t>
            </a:r>
            <a:endParaRPr lang="it-IT" dirty="0"/>
          </a:p>
        </p:txBody>
      </p:sp>
      <p:graphicFrame>
        <p:nvGraphicFramePr>
          <p:cNvPr id="6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17378529"/>
              </p:ext>
            </p:extLst>
          </p:nvPr>
        </p:nvGraphicFramePr>
        <p:xfrm>
          <a:off x="2611581" y="3743272"/>
          <a:ext cx="3408219" cy="23956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1" name="Immagine bitmap" r:id="rId3" imgW="4877481" imgH="3657143" progId="Paint.Picture">
                  <p:embed/>
                </p:oleObj>
              </mc:Choice>
              <mc:Fallback>
                <p:oleObj name="Immagine bitmap" r:id="rId3" imgW="4877481" imgH="3657143" progId="Paint.Picture">
                  <p:embed/>
                  <p:pic>
                    <p:nvPicPr>
                      <p:cNvPr id="16387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11581" y="3743272"/>
                        <a:ext cx="3408219" cy="2395624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24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93756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Diversi saggi di profitto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733204"/>
          </a:xfrm>
        </p:spPr>
        <p:txBody>
          <a:bodyPr>
            <a:normAutofit fontScale="62500" lnSpcReduction="20000"/>
          </a:bodyPr>
          <a:lstStyle/>
          <a:p>
            <a:r>
              <a:rPr lang="it-IT" altLang="it-IT" dirty="0"/>
              <a:t>Se invece due liquidi sono diversi per peso specifico, essi non raggiungeranno lo stesso livello, ma l’altezza di uno non può aumentare senza che cresca anche </a:t>
            </a:r>
            <a:r>
              <a:rPr lang="it-IT" altLang="it-IT" dirty="0" smtClean="0"/>
              <a:t>l’altro:</a:t>
            </a:r>
          </a:p>
          <a:p>
            <a:r>
              <a:rPr lang="it-IT" altLang="it-IT" dirty="0" smtClean="0"/>
              <a:t>Stessa cosa per saggi di profitto diversi proporzionali al rischio e all’impegno: si raggiunge un equilibrio stabile in cui si saggi di profitto sono collegati tra loro e mantengono la stessa proporzione.</a:t>
            </a:r>
            <a:endParaRPr lang="it-IT" alt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 Fisiocratici e Turgot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25</a:t>
            </a:fld>
            <a:endParaRPr lang="it-IT" dirty="0"/>
          </a:p>
        </p:txBody>
      </p:sp>
      <p:graphicFrame>
        <p:nvGraphicFramePr>
          <p:cNvPr id="6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46954822"/>
              </p:ext>
            </p:extLst>
          </p:nvPr>
        </p:nvGraphicFramePr>
        <p:xfrm>
          <a:off x="2615738" y="3395451"/>
          <a:ext cx="3602182" cy="25806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4" name="Immagine bitmap" r:id="rId3" imgW="4877481" imgH="3657143" progId="Paint.Picture">
                  <p:embed/>
                </p:oleObj>
              </mc:Choice>
              <mc:Fallback>
                <p:oleObj name="Immagine bitmap" r:id="rId3" imgW="4877481" imgH="3657143" progId="Paint.Picture">
                  <p:embed/>
                  <p:pic>
                    <p:nvPicPr>
                      <p:cNvPr id="17411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15738" y="3395451"/>
                        <a:ext cx="3602182" cy="2580668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16248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833008"/>
            <a:ext cx="8229600" cy="557946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>I prezzi di equilibrio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54890" y="1390954"/>
            <a:ext cx="8229600" cy="4525963"/>
          </a:xfrm>
        </p:spPr>
        <p:txBody>
          <a:bodyPr>
            <a:noAutofit/>
          </a:bodyPr>
          <a:lstStyle/>
          <a:p>
            <a:r>
              <a:rPr lang="it-IT" altLang="it-IT" sz="1900" dirty="0" smtClean="0"/>
              <a:t>Nello stadio commerciale</a:t>
            </a:r>
          </a:p>
          <a:p>
            <a:r>
              <a:rPr lang="it-IT" altLang="it-IT" sz="1900" i="1" dirty="0">
                <a:solidFill>
                  <a:srgbClr val="C00000"/>
                </a:solidFill>
              </a:rPr>
              <a:t>Valore </a:t>
            </a:r>
            <a:r>
              <a:rPr lang="it-IT" altLang="it-IT" sz="1900" i="1" dirty="0" smtClean="0">
                <a:solidFill>
                  <a:srgbClr val="C00000"/>
                </a:solidFill>
              </a:rPr>
              <a:t>estimativo</a:t>
            </a:r>
            <a:r>
              <a:rPr lang="it-IT" altLang="it-IT" sz="1900" dirty="0" smtClean="0"/>
              <a:t>= </a:t>
            </a:r>
            <a:r>
              <a:rPr lang="it-IT" altLang="it-IT" sz="1900" dirty="0"/>
              <a:t>grado </a:t>
            </a:r>
            <a:r>
              <a:rPr lang="it-IT" altLang="it-IT" sz="1900" dirty="0" smtClean="0"/>
              <a:t>di apprezzamento </a:t>
            </a:r>
            <a:r>
              <a:rPr lang="it-IT" altLang="it-IT" sz="1900" dirty="0"/>
              <a:t>attribuito a ciascun </a:t>
            </a:r>
            <a:r>
              <a:rPr lang="it-IT" altLang="it-IT" sz="1900" dirty="0" smtClean="0"/>
              <a:t>bene</a:t>
            </a:r>
          </a:p>
          <a:p>
            <a:pPr lvl="1"/>
            <a:r>
              <a:rPr lang="it-IT" altLang="it-IT" sz="1900" dirty="0"/>
              <a:t>Individuo isolato = quantità di </a:t>
            </a:r>
            <a:r>
              <a:rPr lang="it-IT" altLang="it-IT" sz="1900" dirty="0" smtClean="0"/>
              <a:t>sforzi </a:t>
            </a:r>
            <a:r>
              <a:rPr lang="it-IT" altLang="it-IT" sz="1900" dirty="0"/>
              <a:t>che </a:t>
            </a:r>
            <a:r>
              <a:rPr lang="it-IT" altLang="it-IT" sz="1900" dirty="0" smtClean="0"/>
              <a:t>l’individuo </a:t>
            </a:r>
            <a:r>
              <a:rPr lang="it-IT" altLang="it-IT" sz="1900" dirty="0"/>
              <a:t>dedica a procurarsi ciascun </a:t>
            </a:r>
            <a:r>
              <a:rPr lang="it-IT" altLang="it-IT" sz="1900" dirty="0" smtClean="0"/>
              <a:t>oggetto</a:t>
            </a:r>
          </a:p>
          <a:p>
            <a:pPr lvl="1"/>
            <a:r>
              <a:rPr lang="it-IT" altLang="it-IT" sz="1900" dirty="0"/>
              <a:t>Individuo sociale = quantità (diversa da individuo a individuo</a:t>
            </a:r>
            <a:r>
              <a:rPr lang="it-IT" altLang="it-IT" sz="1900" dirty="0" smtClean="0"/>
              <a:t>)</a:t>
            </a:r>
            <a:r>
              <a:rPr lang="it-IT" altLang="it-IT" sz="1900" dirty="0"/>
              <a:t> di un bene che ciascuno è disposto a cedere in cambio di un </a:t>
            </a:r>
            <a:r>
              <a:rPr lang="it-IT" altLang="it-IT" sz="1900" dirty="0" smtClean="0"/>
              <a:t>altro</a:t>
            </a:r>
          </a:p>
          <a:p>
            <a:r>
              <a:rPr lang="it-IT" altLang="it-IT" sz="1900" dirty="0" smtClean="0">
                <a:solidFill>
                  <a:srgbClr val="C00000"/>
                </a:solidFill>
              </a:rPr>
              <a:t>Prezzo corrente </a:t>
            </a:r>
            <a:r>
              <a:rPr lang="it-IT" altLang="it-IT" sz="1900" dirty="0" smtClean="0"/>
              <a:t>(prezzo effettivo di mercato)</a:t>
            </a:r>
          </a:p>
          <a:p>
            <a:r>
              <a:rPr lang="it-IT" altLang="it-IT" sz="1900" dirty="0" smtClean="0">
                <a:solidFill>
                  <a:srgbClr val="C00000"/>
                </a:solidFill>
              </a:rPr>
              <a:t>Prezzo fondamentale </a:t>
            </a:r>
            <a:r>
              <a:rPr lang="it-IT" altLang="it-IT" sz="1900" dirty="0" smtClean="0"/>
              <a:t>(costi più profitto: induce l’imprenditore a continuare la produzione – prezzo di equilibrio)</a:t>
            </a:r>
          </a:p>
          <a:p>
            <a:r>
              <a:rPr lang="it-IT" altLang="it-IT" sz="1900" dirty="0"/>
              <a:t>Tra due scambisti = media dei due valori </a:t>
            </a:r>
            <a:r>
              <a:rPr lang="it-IT" altLang="it-IT" sz="1900" dirty="0" smtClean="0"/>
              <a:t>estimativi (entrambi </a:t>
            </a:r>
            <a:r>
              <a:rPr lang="it-IT" altLang="it-IT" sz="1900" dirty="0"/>
              <a:t>ci guadagnano</a:t>
            </a:r>
            <a:r>
              <a:rPr lang="it-IT" altLang="it-IT" sz="1900" dirty="0" smtClean="0"/>
              <a:t>)</a:t>
            </a:r>
          </a:p>
          <a:p>
            <a:r>
              <a:rPr lang="it-IT" altLang="it-IT" sz="1900" dirty="0"/>
              <a:t>Tra molti scambisti: si </a:t>
            </a:r>
            <a:r>
              <a:rPr lang="it-IT" altLang="it-IT" sz="1900" dirty="0" smtClean="0"/>
              <a:t>fissa </a:t>
            </a:r>
            <a:r>
              <a:rPr lang="it-IT" altLang="it-IT" sz="1900" dirty="0"/>
              <a:t>un unico rapporto di scambio, perché nessuno rinuncia a una transazione più </a:t>
            </a:r>
            <a:r>
              <a:rPr lang="it-IT" altLang="it-IT" sz="1900" dirty="0" smtClean="0"/>
              <a:t>vantaggiosa per </a:t>
            </a:r>
            <a:r>
              <a:rPr lang="it-IT" altLang="it-IT" sz="1900" dirty="0"/>
              <a:t>una che è meno </a:t>
            </a:r>
            <a:r>
              <a:rPr lang="it-IT" altLang="it-IT" sz="1900" dirty="0" smtClean="0"/>
              <a:t>vantaggiosa –principio del prezzo unico in concorrenza</a:t>
            </a:r>
            <a:endParaRPr lang="it-IT" altLang="it-IT" sz="1900" dirty="0"/>
          </a:p>
          <a:p>
            <a:endParaRPr lang="it-IT" altLang="it-IT" sz="1900" dirty="0"/>
          </a:p>
          <a:p>
            <a:endParaRPr lang="it-IT" altLang="it-IT" sz="1900" dirty="0" smtClean="0"/>
          </a:p>
          <a:p>
            <a:endParaRPr lang="it-IT" altLang="it-IT" sz="1900" dirty="0"/>
          </a:p>
          <a:p>
            <a:endParaRPr lang="it-IT" altLang="it-IT" sz="1900" dirty="0"/>
          </a:p>
          <a:p>
            <a:pPr lvl="1"/>
            <a:endParaRPr lang="it-IT" altLang="it-IT" sz="1900" dirty="0"/>
          </a:p>
          <a:p>
            <a:endParaRPr lang="it-IT" altLang="it-IT" sz="1900" dirty="0"/>
          </a:p>
          <a:p>
            <a:endParaRPr lang="it-IT" sz="1900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 Fisiocratici e Turgot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26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098756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Innovazioni tecniche e cultura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it-IT" dirty="0" smtClean="0"/>
              <a:t>Grandi innovazioni tecniche: </a:t>
            </a:r>
          </a:p>
          <a:p>
            <a:pPr lvl="1"/>
            <a:r>
              <a:rPr lang="it-IT" dirty="0" smtClean="0"/>
              <a:t>spoletta volante e filatoio meccanico (</a:t>
            </a:r>
            <a:r>
              <a:rPr lang="it-IT" dirty="0"/>
              <a:t>James </a:t>
            </a:r>
            <a:r>
              <a:rPr lang="it-IT" dirty="0" err="1"/>
              <a:t>Hargreaves</a:t>
            </a:r>
            <a:r>
              <a:rPr lang="it-IT" dirty="0"/>
              <a:t> </a:t>
            </a:r>
            <a:r>
              <a:rPr lang="it-IT" dirty="0" smtClean="0"/>
              <a:t>1764)</a:t>
            </a:r>
          </a:p>
          <a:p>
            <a:pPr lvl="1"/>
            <a:r>
              <a:rPr lang="it-IT" dirty="0" smtClean="0"/>
              <a:t>Condensatore di Watt (1765)</a:t>
            </a:r>
          </a:p>
          <a:p>
            <a:pPr lvl="1"/>
            <a:r>
              <a:rPr lang="it-IT" dirty="0" smtClean="0"/>
              <a:t>Filatoio di </a:t>
            </a:r>
            <a:r>
              <a:rPr lang="it-IT" dirty="0" err="1" smtClean="0"/>
              <a:t>Arkwight</a:t>
            </a:r>
            <a:r>
              <a:rPr lang="it-IT" dirty="0" smtClean="0"/>
              <a:t> (1768)</a:t>
            </a:r>
          </a:p>
          <a:p>
            <a:r>
              <a:rPr lang="it-IT" dirty="0" smtClean="0"/>
              <a:t>Cultura: affermazione dell’Illuminismo</a:t>
            </a:r>
          </a:p>
          <a:p>
            <a:pPr lvl="1"/>
            <a:r>
              <a:rPr lang="it-IT" dirty="0" smtClean="0"/>
              <a:t>Inghilterra: tradizione empirista</a:t>
            </a:r>
          </a:p>
          <a:p>
            <a:pPr lvl="1"/>
            <a:r>
              <a:rPr lang="it-IT" dirty="0" smtClean="0"/>
              <a:t>Francia: tradizione </a:t>
            </a:r>
            <a:r>
              <a:rPr lang="it-IT" dirty="0" err="1" smtClean="0"/>
              <a:t>deduttivista</a:t>
            </a:r>
            <a:r>
              <a:rPr lang="it-IT" dirty="0" smtClean="0"/>
              <a:t>: </a:t>
            </a:r>
            <a:r>
              <a:rPr lang="it-IT" i="1" dirty="0" err="1" smtClean="0"/>
              <a:t>Encyclopedie</a:t>
            </a:r>
            <a:r>
              <a:rPr lang="it-IT" dirty="0" smtClean="0"/>
              <a:t> di </a:t>
            </a:r>
            <a:r>
              <a:rPr lang="it-IT" dirty="0" err="1" smtClean="0"/>
              <a:t>Diderot</a:t>
            </a:r>
            <a:r>
              <a:rPr lang="it-IT" dirty="0" smtClean="0"/>
              <a:t> e D’Alembert</a:t>
            </a:r>
          </a:p>
          <a:p>
            <a:r>
              <a:rPr lang="it-IT" dirty="0" smtClean="0"/>
              <a:t>Economia: prevalgono le idee liberiste basate su un «ordine naturale»</a:t>
            </a:r>
          </a:p>
          <a:p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 Fisiocratici e Turgot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3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818466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Quesnay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2107032"/>
            <a:ext cx="8229600" cy="4019132"/>
          </a:xfrm>
        </p:spPr>
        <p:txBody>
          <a:bodyPr>
            <a:normAutofit fontScale="62500" lnSpcReduction="20000"/>
          </a:bodyPr>
          <a:lstStyle/>
          <a:p>
            <a:r>
              <a:rPr lang="it-IT" altLang="it-IT" dirty="0"/>
              <a:t>Tra il 1750 e il 1780 in </a:t>
            </a:r>
            <a:r>
              <a:rPr lang="it-IT" altLang="it-IT" dirty="0" smtClean="0"/>
              <a:t>Francia: prima </a:t>
            </a:r>
            <a:r>
              <a:rPr lang="it-IT" altLang="it-IT" dirty="0"/>
              <a:t>“scuola” </a:t>
            </a:r>
            <a:endParaRPr lang="it-IT" altLang="it-IT" dirty="0" smtClean="0"/>
          </a:p>
          <a:p>
            <a:r>
              <a:rPr lang="it-IT" altLang="it-IT" dirty="0"/>
              <a:t>leader (Francois Quesnay – medico di corte: 1694-1774</a:t>
            </a:r>
            <a:r>
              <a:rPr lang="it-IT" altLang="it-IT" dirty="0" smtClean="0"/>
              <a:t>)</a:t>
            </a:r>
          </a:p>
          <a:p>
            <a:r>
              <a:rPr lang="it-IT" altLang="it-IT" dirty="0"/>
              <a:t>Famiglia di umili origini. Studia grazie all’aiuto di un parente e diviene chirurgo.</a:t>
            </a:r>
          </a:p>
          <a:p>
            <a:r>
              <a:rPr lang="it-IT" altLang="it-IT" dirty="0"/>
              <a:t>Diviene popolare presso i nobili e salva anche la vita al </a:t>
            </a:r>
            <a:r>
              <a:rPr lang="it-IT" altLang="it-IT" dirty="0" smtClean="0"/>
              <a:t>re Luigi XV. </a:t>
            </a:r>
          </a:p>
          <a:p>
            <a:r>
              <a:rPr lang="it-IT" altLang="it-IT" dirty="0"/>
              <a:t>Diviene medico e pubblica diversi lavori di </a:t>
            </a:r>
            <a:r>
              <a:rPr lang="it-IT" altLang="it-IT" dirty="0" smtClean="0"/>
              <a:t>medicina</a:t>
            </a:r>
          </a:p>
          <a:p>
            <a:r>
              <a:rPr lang="it-IT" altLang="it-IT" dirty="0"/>
              <a:t>Diviene il medico personale di Madame de </a:t>
            </a:r>
            <a:r>
              <a:rPr lang="it-IT" altLang="it-IT" dirty="0" err="1"/>
              <a:t>Pompadure</a:t>
            </a:r>
            <a:r>
              <a:rPr lang="it-IT" altLang="it-IT" dirty="0"/>
              <a:t> – potente amante del </a:t>
            </a:r>
            <a:r>
              <a:rPr lang="it-IT" altLang="it-IT" dirty="0" smtClean="0"/>
              <a:t>re, si trasferisce a Versailles (la corte)</a:t>
            </a:r>
          </a:p>
          <a:p>
            <a:r>
              <a:rPr lang="it-IT" altLang="it-IT" dirty="0" smtClean="0"/>
              <a:t>Anni 50: si interessa di economia</a:t>
            </a:r>
          </a:p>
          <a:p>
            <a:r>
              <a:rPr lang="it-IT" altLang="it-IT" dirty="0" smtClean="0"/>
              <a:t>1751: membro dell’Accademia delle Scienze</a:t>
            </a:r>
          </a:p>
          <a:p>
            <a:r>
              <a:rPr lang="it-IT" altLang="it-IT" dirty="0" smtClean="0"/>
              <a:t>Frequenta i «salotti» in cui si dibattevano le idee dell’illuminismo</a:t>
            </a:r>
          </a:p>
          <a:p>
            <a:r>
              <a:rPr lang="it-IT" altLang="it-IT" dirty="0" smtClean="0"/>
              <a:t>Scrive diversi articoli per </a:t>
            </a:r>
            <a:r>
              <a:rPr lang="it-IT" i="1" dirty="0" err="1"/>
              <a:t>Encyclopedie</a:t>
            </a:r>
            <a:r>
              <a:rPr lang="it-IT" altLang="it-IT" dirty="0" smtClean="0"/>
              <a:t> di </a:t>
            </a:r>
            <a:r>
              <a:rPr lang="it-IT" altLang="it-IT" dirty="0" err="1" smtClean="0"/>
              <a:t>Diderot</a:t>
            </a:r>
            <a:r>
              <a:rPr lang="it-IT" altLang="it-IT" dirty="0" smtClean="0"/>
              <a:t> e D’Alembert</a:t>
            </a:r>
            <a:endParaRPr lang="it-IT" altLang="it-IT" dirty="0"/>
          </a:p>
          <a:p>
            <a:endParaRPr lang="it-IT" altLang="it-IT" dirty="0"/>
          </a:p>
          <a:p>
            <a:endParaRPr lang="it-IT" altLang="it-IT" dirty="0"/>
          </a:p>
          <a:p>
            <a:endParaRPr lang="it-IT" altLang="it-IT" dirty="0" smtClean="0"/>
          </a:p>
          <a:p>
            <a:endParaRPr lang="it-IT" altLang="it-IT" dirty="0"/>
          </a:p>
          <a:p>
            <a:endParaRPr lang="it-IT" altLang="it-IT" dirty="0"/>
          </a:p>
          <a:p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 Fisiocratici e Turgot</a:t>
            </a:r>
            <a:endParaRPr lang="it-IT" dirty="0"/>
          </a:p>
        </p:txBody>
      </p:sp>
      <p:pic>
        <p:nvPicPr>
          <p:cNvPr id="6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8754" y="271721"/>
            <a:ext cx="1706563" cy="171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4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144571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La «setta» fisiocratica</a:t>
            </a:r>
            <a:endParaRPr lang="it-IT" dirty="0"/>
          </a:p>
        </p:txBody>
      </p:sp>
      <p:sp>
        <p:nvSpPr>
          <p:cNvPr id="4" name="Segnaposto contenuto 3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it-IT" altLang="it-IT" dirty="0">
                <a:solidFill>
                  <a:srgbClr val="C00000"/>
                </a:solidFill>
              </a:rPr>
              <a:t>Contesto culturale</a:t>
            </a:r>
            <a:r>
              <a:rPr lang="it-IT" altLang="it-IT" dirty="0"/>
              <a:t>: Illuminismo e critica alla </a:t>
            </a:r>
            <a:r>
              <a:rPr lang="it-IT" altLang="it-IT" dirty="0" smtClean="0"/>
              <a:t>tradizione</a:t>
            </a:r>
          </a:p>
          <a:p>
            <a:r>
              <a:rPr lang="it-IT" altLang="it-IT" dirty="0">
                <a:solidFill>
                  <a:srgbClr val="C00000"/>
                </a:solidFill>
              </a:rPr>
              <a:t>Ambienti:</a:t>
            </a:r>
            <a:r>
              <a:rPr lang="it-IT" altLang="it-IT" dirty="0"/>
              <a:t> I “</a:t>
            </a:r>
            <a:r>
              <a:rPr lang="it-IT" altLang="it-IT" dirty="0" err="1"/>
              <a:t>salons</a:t>
            </a:r>
            <a:r>
              <a:rPr lang="it-IT" altLang="it-IT" dirty="0"/>
              <a:t>” e la corte di Versailles</a:t>
            </a:r>
          </a:p>
          <a:p>
            <a:r>
              <a:rPr lang="it-IT" altLang="it-IT" dirty="0"/>
              <a:t>François Quesnay coagula attorno a sé un circolo di aristocratici </a:t>
            </a:r>
            <a:r>
              <a:rPr lang="it-IT" altLang="it-IT" dirty="0" smtClean="0"/>
              <a:t>colti </a:t>
            </a:r>
            <a:r>
              <a:rPr lang="it-IT" altLang="it-IT" dirty="0"/>
              <a:t>che si appassionano alla </a:t>
            </a:r>
            <a:r>
              <a:rPr lang="it-IT" altLang="it-IT" dirty="0">
                <a:solidFill>
                  <a:srgbClr val="C00000"/>
                </a:solidFill>
              </a:rPr>
              <a:t>“nuova scienza dell’economia politica</a:t>
            </a:r>
            <a:r>
              <a:rPr lang="it-IT" altLang="it-IT" dirty="0" smtClean="0">
                <a:solidFill>
                  <a:srgbClr val="C00000"/>
                </a:solidFill>
              </a:rPr>
              <a:t>”:</a:t>
            </a:r>
          </a:p>
          <a:p>
            <a:pPr lvl="1"/>
            <a:r>
              <a:rPr lang="it-IT" altLang="it-IT" dirty="0">
                <a:solidFill>
                  <a:srgbClr val="C00000"/>
                </a:solidFill>
              </a:rPr>
              <a:t>Victor de </a:t>
            </a:r>
            <a:r>
              <a:rPr lang="it-IT" altLang="it-IT" dirty="0" err="1">
                <a:solidFill>
                  <a:srgbClr val="C00000"/>
                </a:solidFill>
              </a:rPr>
              <a:t>Riquetti</a:t>
            </a:r>
            <a:r>
              <a:rPr lang="it-IT" altLang="it-IT" dirty="0"/>
              <a:t>, marchese di </a:t>
            </a:r>
            <a:r>
              <a:rPr lang="it-IT" altLang="it-IT" dirty="0" err="1">
                <a:solidFill>
                  <a:srgbClr val="C00000"/>
                </a:solidFill>
              </a:rPr>
              <a:t>Mirabeau</a:t>
            </a:r>
            <a:r>
              <a:rPr lang="it-IT" altLang="it-IT" dirty="0"/>
              <a:t> (1715-1789)</a:t>
            </a:r>
          </a:p>
          <a:p>
            <a:pPr lvl="1"/>
            <a:r>
              <a:rPr lang="it-IT" altLang="it-IT" dirty="0">
                <a:solidFill>
                  <a:srgbClr val="C00000"/>
                </a:solidFill>
              </a:rPr>
              <a:t>Pierre-Samuel Dupont de </a:t>
            </a:r>
            <a:r>
              <a:rPr lang="it-IT" altLang="it-IT" dirty="0" err="1">
                <a:solidFill>
                  <a:srgbClr val="C00000"/>
                </a:solidFill>
              </a:rPr>
              <a:t>Nemours</a:t>
            </a:r>
            <a:r>
              <a:rPr lang="it-IT" altLang="it-IT" dirty="0">
                <a:solidFill>
                  <a:srgbClr val="C00000"/>
                </a:solidFill>
              </a:rPr>
              <a:t> </a:t>
            </a:r>
            <a:r>
              <a:rPr lang="it-IT" altLang="it-IT" dirty="0"/>
              <a:t>(1739-1817)</a:t>
            </a:r>
          </a:p>
          <a:p>
            <a:pPr lvl="1"/>
            <a:r>
              <a:rPr lang="it-IT" altLang="it-IT" dirty="0">
                <a:solidFill>
                  <a:srgbClr val="C00000"/>
                </a:solidFill>
              </a:rPr>
              <a:t>Pierre-Paul </a:t>
            </a:r>
            <a:r>
              <a:rPr lang="it-IT" altLang="it-IT" dirty="0" err="1">
                <a:solidFill>
                  <a:srgbClr val="C00000"/>
                </a:solidFill>
              </a:rPr>
              <a:t>Mercier</a:t>
            </a:r>
            <a:r>
              <a:rPr lang="it-IT" altLang="it-IT" dirty="0">
                <a:solidFill>
                  <a:srgbClr val="C00000"/>
                </a:solidFill>
              </a:rPr>
              <a:t> de la </a:t>
            </a:r>
            <a:r>
              <a:rPr lang="it-IT" altLang="it-IT" dirty="0" err="1">
                <a:solidFill>
                  <a:srgbClr val="C00000"/>
                </a:solidFill>
              </a:rPr>
              <a:t>Rivière</a:t>
            </a:r>
            <a:r>
              <a:rPr lang="it-IT" altLang="it-IT" dirty="0">
                <a:solidFill>
                  <a:srgbClr val="C00000"/>
                </a:solidFill>
              </a:rPr>
              <a:t> </a:t>
            </a:r>
            <a:r>
              <a:rPr lang="it-IT" altLang="it-IT" dirty="0"/>
              <a:t>(1720-1795)</a:t>
            </a:r>
          </a:p>
          <a:p>
            <a:pPr>
              <a:lnSpc>
                <a:spcPct val="140000"/>
              </a:lnSpc>
            </a:pPr>
            <a:r>
              <a:rPr lang="it-IT" altLang="it-IT" dirty="0"/>
              <a:t>Il termine </a:t>
            </a:r>
            <a:r>
              <a:rPr lang="it-IT" altLang="it-IT" dirty="0">
                <a:solidFill>
                  <a:srgbClr val="C00000"/>
                </a:solidFill>
              </a:rPr>
              <a:t>“</a:t>
            </a:r>
            <a:r>
              <a:rPr lang="it-IT" altLang="it-IT" dirty="0" err="1">
                <a:solidFill>
                  <a:srgbClr val="C00000"/>
                </a:solidFill>
              </a:rPr>
              <a:t>Physiocratie</a:t>
            </a:r>
            <a:r>
              <a:rPr lang="it-IT" altLang="it-IT" dirty="0">
                <a:solidFill>
                  <a:srgbClr val="C00000"/>
                </a:solidFill>
              </a:rPr>
              <a:t>” </a:t>
            </a:r>
            <a:r>
              <a:rPr lang="it-IT" altLang="it-IT" dirty="0"/>
              <a:t>deriva dall’omonima raccolta di </a:t>
            </a:r>
            <a:r>
              <a:rPr lang="it-IT" altLang="it-IT" dirty="0" smtClean="0"/>
              <a:t>scritti di </a:t>
            </a:r>
            <a:r>
              <a:rPr lang="it-IT" altLang="it-IT" dirty="0"/>
              <a:t>Quesnay pubblicata da Dupont de </a:t>
            </a:r>
            <a:r>
              <a:rPr lang="it-IT" altLang="it-IT" dirty="0" err="1"/>
              <a:t>Nemours</a:t>
            </a:r>
            <a:r>
              <a:rPr lang="it-IT" altLang="it-IT" dirty="0"/>
              <a:t> nel 1767</a:t>
            </a:r>
            <a:r>
              <a:rPr lang="it-IT" altLang="it-IT" dirty="0" smtClean="0"/>
              <a:t>.</a:t>
            </a:r>
          </a:p>
          <a:p>
            <a:pPr>
              <a:lnSpc>
                <a:spcPct val="140000"/>
              </a:lnSpc>
            </a:pPr>
            <a:r>
              <a:rPr lang="it-IT" altLang="it-IT" dirty="0" smtClean="0"/>
              <a:t>Riviste</a:t>
            </a:r>
          </a:p>
          <a:p>
            <a:pPr lvl="1"/>
            <a:r>
              <a:rPr lang="it-IT" altLang="it-IT" i="1" dirty="0">
                <a:solidFill>
                  <a:srgbClr val="C00000"/>
                </a:solidFill>
              </a:rPr>
              <a:t>Journal de l’</a:t>
            </a:r>
            <a:r>
              <a:rPr lang="it-IT" altLang="it-IT" i="1" dirty="0" err="1">
                <a:solidFill>
                  <a:srgbClr val="C00000"/>
                </a:solidFill>
              </a:rPr>
              <a:t>agriculture</a:t>
            </a:r>
            <a:r>
              <a:rPr lang="it-IT" altLang="it-IT" i="1" dirty="0">
                <a:solidFill>
                  <a:srgbClr val="C00000"/>
                </a:solidFill>
              </a:rPr>
              <a:t>, </a:t>
            </a:r>
            <a:r>
              <a:rPr lang="it-IT" altLang="it-IT" i="1" dirty="0" err="1">
                <a:solidFill>
                  <a:srgbClr val="C00000"/>
                </a:solidFill>
              </a:rPr>
              <a:t>du</a:t>
            </a:r>
            <a:r>
              <a:rPr lang="it-IT" altLang="it-IT" i="1" dirty="0">
                <a:solidFill>
                  <a:srgbClr val="C00000"/>
                </a:solidFill>
              </a:rPr>
              <a:t> </a:t>
            </a:r>
            <a:r>
              <a:rPr lang="it-IT" altLang="it-IT" i="1" dirty="0" err="1">
                <a:solidFill>
                  <a:srgbClr val="C00000"/>
                </a:solidFill>
              </a:rPr>
              <a:t>commerce</a:t>
            </a:r>
            <a:r>
              <a:rPr lang="it-IT" altLang="it-IT" i="1" dirty="0">
                <a:solidFill>
                  <a:srgbClr val="C00000"/>
                </a:solidFill>
              </a:rPr>
              <a:t> et </a:t>
            </a:r>
            <a:r>
              <a:rPr lang="it-IT" altLang="it-IT" i="1" dirty="0" err="1">
                <a:solidFill>
                  <a:srgbClr val="C00000"/>
                </a:solidFill>
              </a:rPr>
              <a:t>des</a:t>
            </a:r>
            <a:r>
              <a:rPr lang="it-IT" altLang="it-IT" i="1" dirty="0">
                <a:solidFill>
                  <a:srgbClr val="C00000"/>
                </a:solidFill>
              </a:rPr>
              <a:t> </a:t>
            </a:r>
            <a:r>
              <a:rPr lang="it-IT" altLang="it-IT" i="1" dirty="0" err="1">
                <a:solidFill>
                  <a:srgbClr val="C00000"/>
                </a:solidFill>
              </a:rPr>
              <a:t>finances</a:t>
            </a:r>
            <a:endParaRPr lang="it-IT" altLang="it-IT" i="1" dirty="0">
              <a:solidFill>
                <a:srgbClr val="C00000"/>
              </a:solidFill>
            </a:endParaRPr>
          </a:p>
          <a:p>
            <a:pPr lvl="1"/>
            <a:r>
              <a:rPr lang="it-IT" altLang="it-IT" i="1" dirty="0" err="1">
                <a:solidFill>
                  <a:srgbClr val="C00000"/>
                </a:solidFill>
              </a:rPr>
              <a:t>Ephémérides</a:t>
            </a:r>
            <a:r>
              <a:rPr lang="it-IT" altLang="it-IT" i="1" dirty="0">
                <a:solidFill>
                  <a:srgbClr val="C00000"/>
                </a:solidFill>
              </a:rPr>
              <a:t> </a:t>
            </a:r>
            <a:r>
              <a:rPr lang="it-IT" altLang="it-IT" i="1" dirty="0" err="1">
                <a:solidFill>
                  <a:srgbClr val="C00000"/>
                </a:solidFill>
              </a:rPr>
              <a:t>du</a:t>
            </a:r>
            <a:r>
              <a:rPr lang="it-IT" altLang="it-IT" i="1" dirty="0">
                <a:solidFill>
                  <a:srgbClr val="C00000"/>
                </a:solidFill>
              </a:rPr>
              <a:t> </a:t>
            </a:r>
            <a:r>
              <a:rPr lang="it-IT" altLang="it-IT" i="1" dirty="0" err="1">
                <a:solidFill>
                  <a:srgbClr val="C00000"/>
                </a:solidFill>
              </a:rPr>
              <a:t>citoyen</a:t>
            </a:r>
            <a:endParaRPr lang="it-IT" altLang="it-IT" i="1" dirty="0">
              <a:solidFill>
                <a:srgbClr val="C00000"/>
              </a:solidFill>
            </a:endParaRPr>
          </a:p>
          <a:p>
            <a:pPr lvl="1">
              <a:lnSpc>
                <a:spcPct val="140000"/>
              </a:lnSpc>
            </a:pPr>
            <a:endParaRPr lang="it-IT" altLang="it-IT" dirty="0"/>
          </a:p>
          <a:p>
            <a:pPr lvl="1"/>
            <a:endParaRPr lang="it-IT" altLang="it-IT" dirty="0"/>
          </a:p>
          <a:p>
            <a:endParaRPr lang="it-IT" altLang="it-IT" dirty="0"/>
          </a:p>
          <a:p>
            <a:endParaRPr lang="it-IT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 Fisiocratici e Turgot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5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134505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bldLvl="2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it-IT" altLang="it-IT" dirty="0"/>
              <a:t>Con i fisiocratici </a:t>
            </a:r>
            <a:r>
              <a:rPr lang="it-IT" altLang="it-IT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l’economia politica </a:t>
            </a:r>
            <a:r>
              <a:rPr lang="it-IT" altLang="it-IT" dirty="0"/>
              <a:t>è concepita come una </a:t>
            </a:r>
            <a:r>
              <a:rPr lang="it-IT" altLang="it-IT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scienza</a:t>
            </a:r>
            <a:r>
              <a:rPr lang="it-IT" altLang="it-IT" dirty="0"/>
              <a:t>, </a:t>
            </a:r>
            <a:r>
              <a:rPr lang="it-IT" altLang="it-IT" dirty="0" smtClean="0"/>
              <a:t>con </a:t>
            </a:r>
            <a:r>
              <a:rPr lang="it-IT" altLang="it-IT" dirty="0"/>
              <a:t>principi, leggi, una rigorosa logica </a:t>
            </a:r>
            <a:r>
              <a:rPr lang="it-IT" altLang="it-IT" dirty="0" smtClean="0"/>
              <a:t>interna</a:t>
            </a:r>
          </a:p>
          <a:p>
            <a:r>
              <a:rPr lang="it-IT" altLang="it-IT" dirty="0"/>
              <a:t>Deriva dalla tradizione </a:t>
            </a:r>
            <a:r>
              <a:rPr lang="it-IT" altLang="it-IT" b="1" dirty="0">
                <a:solidFill>
                  <a:srgbClr val="C00000"/>
                </a:solidFill>
              </a:rPr>
              <a:t>“giusnaturalista”:</a:t>
            </a:r>
          </a:p>
          <a:p>
            <a:pPr lvl="1"/>
            <a:r>
              <a:rPr lang="it-IT" altLang="it-IT" dirty="0"/>
              <a:t>Divina provvidenza ordinatrice del mondo (Dio-orologiaio</a:t>
            </a:r>
            <a:r>
              <a:rPr lang="it-IT" altLang="it-IT" dirty="0" smtClean="0"/>
              <a:t>)</a:t>
            </a:r>
          </a:p>
          <a:p>
            <a:pPr lvl="1"/>
            <a:r>
              <a:rPr lang="it-IT" altLang="it-IT" dirty="0"/>
              <a:t>Due tipi di leggi</a:t>
            </a:r>
            <a:r>
              <a:rPr lang="it-IT" altLang="it-IT" dirty="0" smtClean="0"/>
              <a:t>:</a:t>
            </a:r>
          </a:p>
          <a:p>
            <a:pPr lvl="2"/>
            <a:r>
              <a:rPr lang="it-IT" altLang="it-IT" b="1" dirty="0">
                <a:solidFill>
                  <a:srgbClr val="C00000"/>
                </a:solidFill>
              </a:rPr>
              <a:t>fisiche</a:t>
            </a:r>
            <a:r>
              <a:rPr lang="it-IT" altLang="it-IT" dirty="0"/>
              <a:t> (deterministiche</a:t>
            </a:r>
            <a:r>
              <a:rPr lang="it-IT" altLang="it-IT" dirty="0" smtClean="0"/>
              <a:t>)</a:t>
            </a:r>
          </a:p>
          <a:p>
            <a:pPr lvl="2"/>
            <a:r>
              <a:rPr lang="it-IT" altLang="it-IT" b="1" dirty="0">
                <a:solidFill>
                  <a:srgbClr val="C00000"/>
                </a:solidFill>
              </a:rPr>
              <a:t>morali</a:t>
            </a:r>
            <a:r>
              <a:rPr lang="it-IT" altLang="it-IT" dirty="0"/>
              <a:t> (richiedono adesione volontaria</a:t>
            </a:r>
            <a:r>
              <a:rPr lang="it-IT" altLang="it-IT" dirty="0" smtClean="0"/>
              <a:t>)</a:t>
            </a:r>
          </a:p>
          <a:p>
            <a:r>
              <a:rPr lang="it-IT" altLang="it-IT" dirty="0"/>
              <a:t>Concezione </a:t>
            </a:r>
            <a:r>
              <a:rPr lang="it-IT" altLang="it-IT" b="1" dirty="0">
                <a:solidFill>
                  <a:srgbClr val="C00000"/>
                </a:solidFill>
              </a:rPr>
              <a:t>dualistica</a:t>
            </a:r>
            <a:r>
              <a:rPr lang="it-IT" altLang="it-IT" dirty="0"/>
              <a:t> del diritto</a:t>
            </a:r>
            <a:r>
              <a:rPr lang="it-IT" altLang="it-IT" dirty="0" smtClean="0"/>
              <a:t>:</a:t>
            </a:r>
          </a:p>
          <a:p>
            <a:pPr lvl="1">
              <a:buFontTx/>
              <a:buChar char="·"/>
            </a:pPr>
            <a:r>
              <a:rPr lang="it-IT" altLang="it-IT" dirty="0"/>
              <a:t>diritto naturale</a:t>
            </a:r>
          </a:p>
          <a:p>
            <a:pPr lvl="1">
              <a:buFontTx/>
              <a:buChar char="·"/>
            </a:pPr>
            <a:r>
              <a:rPr lang="it-IT" altLang="it-IT" dirty="0"/>
              <a:t>diritto </a:t>
            </a:r>
            <a:r>
              <a:rPr lang="it-IT" altLang="it-IT" dirty="0" smtClean="0"/>
              <a:t>positivo</a:t>
            </a:r>
          </a:p>
          <a:p>
            <a:pPr>
              <a:buFontTx/>
              <a:buChar char="·"/>
            </a:pPr>
            <a:r>
              <a:rPr lang="it-IT" altLang="it-IT" dirty="0"/>
              <a:t>L’ordine naturale è possibile solo se sovrano e sudditi lo rispettano</a:t>
            </a:r>
          </a:p>
          <a:p>
            <a:pPr lvl="1"/>
            <a:endParaRPr lang="it-IT" altLang="it-IT" dirty="0"/>
          </a:p>
          <a:p>
            <a:pPr lvl="2"/>
            <a:endParaRPr lang="it-IT" altLang="it-IT" dirty="0"/>
          </a:p>
          <a:p>
            <a:pPr lvl="2"/>
            <a:endParaRPr lang="it-IT" altLang="it-IT" dirty="0"/>
          </a:p>
          <a:p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 Fisiocratici e Turgot</a:t>
            </a:r>
            <a:endParaRPr lang="it-IT" dirty="0"/>
          </a:p>
        </p:txBody>
      </p:sp>
      <p:sp>
        <p:nvSpPr>
          <p:cNvPr id="6" name="Titolo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2800" dirty="0" smtClean="0"/>
              <a:t>«La science nouvelle de l’économie politique</a:t>
            </a:r>
            <a:r>
              <a:rPr lang="it-IT" sz="2800" dirty="0" smtClean="0"/>
              <a:t>»</a:t>
            </a:r>
            <a:endParaRPr lang="it-IT" sz="2800" dirty="0"/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6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606534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812067"/>
            <a:ext cx="8229600" cy="557946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>Le leggi naturali dell’economia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370014"/>
            <a:ext cx="8229600" cy="4822968"/>
          </a:xfrm>
        </p:spPr>
        <p:txBody>
          <a:bodyPr>
            <a:noAutofit/>
          </a:bodyPr>
          <a:lstStyle/>
          <a:p>
            <a:r>
              <a:rPr lang="it-IT" altLang="it-IT" sz="2300" dirty="0">
                <a:solidFill>
                  <a:srgbClr val="C00000"/>
                </a:solidFill>
              </a:rPr>
              <a:t>La “nuova scienza” dell’economia politica si distingue </a:t>
            </a:r>
            <a:r>
              <a:rPr lang="it-IT" altLang="it-IT" sz="2300" dirty="0" smtClean="0">
                <a:solidFill>
                  <a:srgbClr val="C00000"/>
                </a:solidFill>
              </a:rPr>
              <a:t>dalla </a:t>
            </a:r>
            <a:r>
              <a:rPr lang="it-IT" altLang="it-IT" sz="2300" dirty="0">
                <a:solidFill>
                  <a:srgbClr val="C00000"/>
                </a:solidFill>
              </a:rPr>
              <a:t>“vecchia” </a:t>
            </a:r>
            <a:r>
              <a:rPr lang="it-IT" altLang="it-IT" sz="2300" dirty="0" smtClean="0">
                <a:solidFill>
                  <a:srgbClr val="C00000"/>
                </a:solidFill>
              </a:rPr>
              <a:t>economia </a:t>
            </a:r>
            <a:r>
              <a:rPr lang="it-IT" altLang="it-IT" sz="2300" dirty="0">
                <a:solidFill>
                  <a:srgbClr val="C00000"/>
                </a:solidFill>
              </a:rPr>
              <a:t>del Sovrano perché non è più un insieme </a:t>
            </a:r>
            <a:r>
              <a:rPr lang="it-IT" altLang="it-IT" sz="2300" dirty="0" smtClean="0">
                <a:solidFill>
                  <a:srgbClr val="C00000"/>
                </a:solidFill>
              </a:rPr>
              <a:t>di </a:t>
            </a:r>
            <a:r>
              <a:rPr lang="it-IT" altLang="it-IT" sz="2300" dirty="0">
                <a:solidFill>
                  <a:srgbClr val="C00000"/>
                </a:solidFill>
              </a:rPr>
              <a:t>“ricette” per il buon governo della nazione, ma è scienza </a:t>
            </a:r>
            <a:r>
              <a:rPr lang="it-IT" altLang="it-IT" sz="2300" dirty="0" smtClean="0">
                <a:solidFill>
                  <a:srgbClr val="C00000"/>
                </a:solidFill>
              </a:rPr>
              <a:t>che </a:t>
            </a:r>
            <a:r>
              <a:rPr lang="it-IT" altLang="it-IT" sz="2300" dirty="0">
                <a:solidFill>
                  <a:srgbClr val="C00000"/>
                </a:solidFill>
              </a:rPr>
              <a:t>analizza le leggi economiche naturali attraverso le quali la società </a:t>
            </a:r>
            <a:r>
              <a:rPr lang="it-IT" altLang="it-IT" sz="2300" dirty="0" smtClean="0">
                <a:solidFill>
                  <a:srgbClr val="C00000"/>
                </a:solidFill>
              </a:rPr>
              <a:t>si </a:t>
            </a:r>
            <a:r>
              <a:rPr lang="it-IT" altLang="it-IT" sz="2300" dirty="0">
                <a:solidFill>
                  <a:srgbClr val="C00000"/>
                </a:solidFill>
              </a:rPr>
              <a:t>riproduce in modo ordinato</a:t>
            </a:r>
            <a:r>
              <a:rPr lang="it-IT" altLang="it-IT" sz="2300" dirty="0" smtClean="0">
                <a:solidFill>
                  <a:srgbClr val="660033"/>
                </a:solidFill>
              </a:rPr>
              <a:t>.</a:t>
            </a:r>
          </a:p>
          <a:p>
            <a:r>
              <a:rPr lang="it-IT" altLang="it-IT" sz="2300" dirty="0"/>
              <a:t>Il Sovrano deve prendere atto di questo ordine naturale e rispettarlo, </a:t>
            </a:r>
            <a:r>
              <a:rPr lang="it-IT" altLang="it-IT" sz="2300" dirty="0" smtClean="0"/>
              <a:t>non intervenire </a:t>
            </a:r>
            <a:r>
              <a:rPr lang="it-IT" altLang="it-IT" sz="2300" dirty="0"/>
              <a:t>in modo arbitrario</a:t>
            </a:r>
            <a:r>
              <a:rPr lang="it-IT" altLang="it-IT" sz="2300" dirty="0" smtClean="0"/>
              <a:t>.</a:t>
            </a:r>
          </a:p>
          <a:p>
            <a:r>
              <a:rPr lang="it-IT" altLang="it-IT" sz="2300" dirty="0"/>
              <a:t>La parte “normativa” della scienza economica (ciò che “deve essere”) </a:t>
            </a:r>
            <a:r>
              <a:rPr lang="it-IT" altLang="it-IT" sz="2300" dirty="0" smtClean="0"/>
              <a:t>è </a:t>
            </a:r>
            <a:r>
              <a:rPr lang="it-IT" altLang="it-IT" sz="2300" dirty="0"/>
              <a:t>ora una conseguenza dell’analisi “positiva” (ciò che “è”) </a:t>
            </a:r>
            <a:r>
              <a:rPr lang="it-IT" altLang="it-IT" sz="2300" dirty="0" smtClean="0"/>
              <a:t>delle </a:t>
            </a:r>
            <a:r>
              <a:rPr lang="it-IT" altLang="it-IT" sz="2300" dirty="0"/>
              <a:t>leggi che regolano il mondo economico</a:t>
            </a:r>
            <a:r>
              <a:rPr lang="it-IT" altLang="it-IT" sz="2300" dirty="0" smtClean="0"/>
              <a:t>.</a:t>
            </a:r>
          </a:p>
          <a:p>
            <a:r>
              <a:rPr lang="it-IT" altLang="it-IT" sz="2300" dirty="0" smtClean="0"/>
              <a:t>Queste </a:t>
            </a:r>
            <a:r>
              <a:rPr lang="it-IT" altLang="it-IT" sz="2300" dirty="0"/>
              <a:t>“leggi” derivano a loro volta da una </a:t>
            </a:r>
            <a:r>
              <a:rPr lang="it-IT" altLang="it-IT" sz="2300" dirty="0" smtClean="0"/>
              <a:t>“</a:t>
            </a:r>
            <a:r>
              <a:rPr lang="it-IT" altLang="it-IT" sz="2300" dirty="0"/>
              <a:t>mente ordinatrice” che la ha “prescritte” al creato: Dio</a:t>
            </a:r>
            <a:r>
              <a:rPr lang="it-IT" altLang="it-IT" sz="2300" dirty="0" smtClean="0"/>
              <a:t>.</a:t>
            </a:r>
          </a:p>
          <a:p>
            <a:r>
              <a:rPr lang="it-IT" altLang="it-IT" sz="2300" dirty="0"/>
              <a:t>Il metodo è analitico-deduttivo</a:t>
            </a:r>
            <a:r>
              <a:rPr lang="it-IT" altLang="it-IT" sz="2300" dirty="0" smtClean="0"/>
              <a:t>.</a:t>
            </a:r>
            <a:endParaRPr lang="it-IT" altLang="it-IT" sz="2300" dirty="0"/>
          </a:p>
          <a:p>
            <a:endParaRPr lang="it-IT" altLang="it-IT" sz="2300" dirty="0"/>
          </a:p>
          <a:p>
            <a:endParaRPr lang="it-IT" altLang="it-IT" sz="2300" dirty="0"/>
          </a:p>
          <a:p>
            <a:endParaRPr lang="it-IT" altLang="it-IT" sz="2300" dirty="0"/>
          </a:p>
          <a:p>
            <a:endParaRPr lang="it-IT" sz="2300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 Fisiocratici e Turgot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7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937837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Gli scritti di Quesnay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it-IT" dirty="0" smtClean="0"/>
              <a:t>Articoli economici di Quesnay per </a:t>
            </a:r>
            <a:r>
              <a:rPr lang="it-IT" i="1" dirty="0" smtClean="0"/>
              <a:t>L’ </a:t>
            </a:r>
            <a:r>
              <a:rPr lang="it-IT" i="1" dirty="0" err="1" smtClean="0"/>
              <a:t>Encyclopedie</a:t>
            </a:r>
            <a:endParaRPr lang="it-IT" i="1" dirty="0" smtClean="0"/>
          </a:p>
          <a:p>
            <a:pPr lvl="1"/>
            <a:r>
              <a:rPr lang="it-IT" i="1" dirty="0" smtClean="0"/>
              <a:t>Fermiers</a:t>
            </a:r>
            <a:r>
              <a:rPr lang="it-IT" dirty="0" smtClean="0"/>
              <a:t>,1756.</a:t>
            </a:r>
            <a:endParaRPr lang="it-IT" dirty="0"/>
          </a:p>
          <a:p>
            <a:pPr lvl="1"/>
            <a:r>
              <a:rPr lang="it-IT" i="1" dirty="0" err="1"/>
              <a:t>Grains</a:t>
            </a:r>
            <a:r>
              <a:rPr lang="it-IT" dirty="0"/>
              <a:t>, 1</a:t>
            </a:r>
            <a:r>
              <a:rPr lang="it-IT" dirty="0" smtClean="0"/>
              <a:t>757 </a:t>
            </a:r>
          </a:p>
          <a:p>
            <a:pPr lvl="1"/>
            <a:r>
              <a:rPr lang="it-IT" i="1" dirty="0" err="1" smtClean="0"/>
              <a:t>Hommes</a:t>
            </a:r>
            <a:r>
              <a:rPr lang="it-IT" dirty="0"/>
              <a:t>, </a:t>
            </a:r>
            <a:r>
              <a:rPr lang="it-IT" dirty="0" smtClean="0"/>
              <a:t>1757 (non pubblicato).</a:t>
            </a:r>
            <a:endParaRPr lang="it-IT" dirty="0"/>
          </a:p>
          <a:p>
            <a:pPr lvl="1"/>
            <a:r>
              <a:rPr lang="it-IT" i="1" dirty="0" err="1" smtClean="0"/>
              <a:t>Impôt</a:t>
            </a:r>
            <a:r>
              <a:rPr lang="it-IT" dirty="0" smtClean="0"/>
              <a:t>, 1757 </a:t>
            </a:r>
            <a:r>
              <a:rPr lang="it-IT" dirty="0"/>
              <a:t>(non pubblicato</a:t>
            </a:r>
            <a:r>
              <a:rPr lang="it-IT" dirty="0" smtClean="0"/>
              <a:t>).</a:t>
            </a:r>
          </a:p>
          <a:p>
            <a:r>
              <a:rPr lang="it-IT" dirty="0" smtClean="0"/>
              <a:t>Opera principale</a:t>
            </a:r>
          </a:p>
          <a:p>
            <a:pPr lvl="1"/>
            <a:r>
              <a:rPr lang="it-IT" i="1" dirty="0" smtClean="0"/>
              <a:t>Tableau </a:t>
            </a:r>
            <a:r>
              <a:rPr lang="it-IT" i="1" dirty="0" err="1" smtClean="0"/>
              <a:t>Économique</a:t>
            </a:r>
            <a:r>
              <a:rPr lang="it-IT" i="1" dirty="0" smtClean="0"/>
              <a:t> </a:t>
            </a:r>
            <a:r>
              <a:rPr lang="it-IT" dirty="0" smtClean="0"/>
              <a:t>(1758-59)</a:t>
            </a:r>
          </a:p>
          <a:p>
            <a:pPr lvl="1"/>
            <a:r>
              <a:rPr lang="it-IT" i="1" dirty="0" err="1" smtClean="0"/>
              <a:t>Analyse</a:t>
            </a:r>
            <a:r>
              <a:rPr lang="it-IT" i="1" dirty="0" smtClean="0"/>
              <a:t> de la formule </a:t>
            </a:r>
            <a:r>
              <a:rPr lang="it-IT" i="1" dirty="0" err="1" smtClean="0"/>
              <a:t>arithmétique</a:t>
            </a:r>
            <a:r>
              <a:rPr lang="it-IT" i="1" dirty="0" smtClean="0"/>
              <a:t> </a:t>
            </a:r>
            <a:r>
              <a:rPr lang="it-IT" i="1" dirty="0" err="1" smtClean="0"/>
              <a:t>du</a:t>
            </a:r>
            <a:r>
              <a:rPr lang="it-IT" i="1" dirty="0" smtClean="0"/>
              <a:t> Tableau </a:t>
            </a:r>
            <a:r>
              <a:rPr lang="it-IT" i="1" dirty="0" err="1" smtClean="0"/>
              <a:t>économique</a:t>
            </a:r>
            <a:r>
              <a:rPr lang="it-IT" dirty="0" smtClean="0"/>
              <a:t> (1766)</a:t>
            </a:r>
            <a:endParaRPr lang="it-IT" i="1" dirty="0"/>
          </a:p>
          <a:p>
            <a:pPr lvl="1"/>
            <a:endParaRPr lang="it-IT" i="1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 Fisiocratici e Turgot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8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020113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err="1" smtClean="0"/>
              <a:t>Fermiers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it-IT" dirty="0" smtClean="0"/>
              <a:t>Analisi della situazione economica della Francia</a:t>
            </a:r>
          </a:p>
          <a:p>
            <a:pPr lvl="1"/>
            <a:r>
              <a:rPr lang="it-IT" dirty="0" smtClean="0"/>
              <a:t>Sud: </a:t>
            </a:r>
            <a:r>
              <a:rPr lang="it-IT" b="1" i="1" dirty="0" err="1" smtClean="0">
                <a:solidFill>
                  <a:srgbClr val="C00000"/>
                </a:solidFill>
              </a:rPr>
              <a:t>petite</a:t>
            </a:r>
            <a:r>
              <a:rPr lang="it-IT" b="1" i="1" dirty="0" smtClean="0">
                <a:solidFill>
                  <a:srgbClr val="C00000"/>
                </a:solidFill>
              </a:rPr>
              <a:t> colture </a:t>
            </a:r>
            <a:r>
              <a:rPr lang="it-IT" dirty="0" smtClean="0"/>
              <a:t>– arretrata</a:t>
            </a:r>
          </a:p>
          <a:p>
            <a:pPr lvl="2"/>
            <a:r>
              <a:rPr lang="it-IT" altLang="it-IT" dirty="0"/>
              <a:t>aratura per mezzo di buoi</a:t>
            </a:r>
          </a:p>
          <a:p>
            <a:pPr lvl="2"/>
            <a:r>
              <a:rPr lang="it-IT" altLang="it-IT" dirty="0"/>
              <a:t>piccola proprietà e </a:t>
            </a:r>
            <a:r>
              <a:rPr lang="it-IT" altLang="it-IT" dirty="0" err="1"/>
              <a:t>métayerie</a:t>
            </a:r>
            <a:r>
              <a:rPr lang="it-IT" altLang="it-IT" dirty="0"/>
              <a:t> (mezzadria</a:t>
            </a:r>
            <a:r>
              <a:rPr lang="it-IT" altLang="it-IT" dirty="0" smtClean="0"/>
              <a:t>)</a:t>
            </a:r>
          </a:p>
          <a:p>
            <a:pPr lvl="2"/>
            <a:r>
              <a:rPr lang="it-IT" altLang="it-IT" dirty="0"/>
              <a:t>p</a:t>
            </a:r>
            <a:r>
              <a:rPr lang="it-IT" altLang="it-IT" dirty="0" smtClean="0"/>
              <a:t>iccole imprese</a:t>
            </a:r>
          </a:p>
          <a:p>
            <a:pPr lvl="1"/>
            <a:r>
              <a:rPr lang="it-IT" dirty="0" smtClean="0"/>
              <a:t>Nord: </a:t>
            </a:r>
            <a:r>
              <a:rPr lang="it-IT" b="1" i="1" dirty="0" smtClean="0">
                <a:solidFill>
                  <a:srgbClr val="C00000"/>
                </a:solidFill>
              </a:rPr>
              <a:t>grande colture </a:t>
            </a:r>
            <a:r>
              <a:rPr lang="it-IT" dirty="0" smtClean="0"/>
              <a:t>–avanzata</a:t>
            </a:r>
          </a:p>
          <a:p>
            <a:pPr lvl="2"/>
            <a:r>
              <a:rPr lang="it-IT" altLang="it-IT" dirty="0"/>
              <a:t>aratura per mezzo di cavalli</a:t>
            </a:r>
          </a:p>
          <a:p>
            <a:pPr lvl="2"/>
            <a:r>
              <a:rPr lang="it-IT" altLang="it-IT" dirty="0"/>
              <a:t>grande proprietà e affittanza </a:t>
            </a:r>
            <a:r>
              <a:rPr lang="it-IT" altLang="it-IT" dirty="0" smtClean="0"/>
              <a:t>capitalistica</a:t>
            </a:r>
          </a:p>
          <a:p>
            <a:pPr lvl="2"/>
            <a:r>
              <a:rPr lang="it-IT" dirty="0"/>
              <a:t>i</a:t>
            </a:r>
            <a:r>
              <a:rPr lang="it-IT" dirty="0" smtClean="0"/>
              <a:t>mprese medio-grandi</a:t>
            </a:r>
          </a:p>
          <a:p>
            <a:r>
              <a:rPr lang="it-IT" dirty="0" smtClean="0"/>
              <a:t>La </a:t>
            </a:r>
            <a:r>
              <a:rPr lang="it-IT" i="1" dirty="0" smtClean="0"/>
              <a:t>grande colture </a:t>
            </a:r>
            <a:r>
              <a:rPr lang="it-IT" dirty="0" smtClean="0">
                <a:sym typeface="Symbol" panose="05050102010706020507" pitchFamily="18" charset="2"/>
              </a:rPr>
              <a:t> </a:t>
            </a:r>
            <a:r>
              <a:rPr lang="it-IT" b="1" i="1" dirty="0" smtClean="0">
                <a:solidFill>
                  <a:srgbClr val="C00000"/>
                </a:solidFill>
                <a:sym typeface="Symbol" panose="05050102010706020507" pitchFamily="18" charset="2"/>
              </a:rPr>
              <a:t>prodotto netto </a:t>
            </a:r>
            <a:r>
              <a:rPr lang="it-IT" dirty="0" smtClean="0">
                <a:sym typeface="Symbol" panose="05050102010706020507" pitchFamily="18" charset="2"/>
              </a:rPr>
              <a:t>(sovrappiù)</a:t>
            </a:r>
          </a:p>
          <a:p>
            <a:r>
              <a:rPr lang="it-IT" dirty="0" smtClean="0">
                <a:sym typeface="Symbol" panose="05050102010706020507" pitchFamily="18" charset="2"/>
              </a:rPr>
              <a:t>Nella </a:t>
            </a:r>
            <a:r>
              <a:rPr lang="it-IT" i="1" dirty="0" smtClean="0">
                <a:sym typeface="Symbol" panose="05050102010706020507" pitchFamily="18" charset="2"/>
              </a:rPr>
              <a:t>grande colture </a:t>
            </a:r>
            <a:r>
              <a:rPr lang="it-IT" dirty="0" smtClean="0">
                <a:sym typeface="Symbol" panose="05050102010706020507" pitchFamily="18" charset="2"/>
              </a:rPr>
              <a:t> ci sono sufficienti investimenti e capitale</a:t>
            </a:r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 Fisiocratici e Turgot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9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793397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3"/>
    </p:bldLst>
  </p:timing>
</p:sld>
</file>

<file path=ppt/theme/theme1.xml><?xml version="1.0" encoding="utf-8"?>
<a:theme xmlns:a="http://schemas.openxmlformats.org/drawingml/2006/main" name="Slide_DirezioneAmministrativa_UNIMC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Slide__UNIMC_DipECONOMIA_DIRITTO</Template>
  <TotalTime>438</TotalTime>
  <Words>2430</Words>
  <Application>Microsoft Office PowerPoint</Application>
  <PresentationFormat>Presentazione su schermo (4:3)</PresentationFormat>
  <Paragraphs>315</Paragraphs>
  <Slides>26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26</vt:i4>
      </vt:variant>
    </vt:vector>
  </HeadingPairs>
  <TitlesOfParts>
    <vt:vector size="34" baseType="lpstr">
      <vt:lpstr>Arial</vt:lpstr>
      <vt:lpstr>Arial Black</vt:lpstr>
      <vt:lpstr>Arial Italic</vt:lpstr>
      <vt:lpstr>Calibri</vt:lpstr>
      <vt:lpstr>Symbol</vt:lpstr>
      <vt:lpstr>Times New Roman</vt:lpstr>
      <vt:lpstr>Slide_DirezioneAmministrativa_UNIMC</vt:lpstr>
      <vt:lpstr>Immagine bitmap</vt:lpstr>
      <vt:lpstr>La fisiocrazia</vt:lpstr>
      <vt:lpstr>Il periodo storico</vt:lpstr>
      <vt:lpstr>Innovazioni tecniche e cultura</vt:lpstr>
      <vt:lpstr>Quesnay</vt:lpstr>
      <vt:lpstr>La «setta» fisiocratica</vt:lpstr>
      <vt:lpstr>«La science nouvelle de l’économie politique»</vt:lpstr>
      <vt:lpstr>Le leggi naturali dell’economia</vt:lpstr>
      <vt:lpstr>Gli scritti di Quesnay</vt:lpstr>
      <vt:lpstr>Fermiers</vt:lpstr>
      <vt:lpstr>Le anticipazioni (investimenti)</vt:lpstr>
      <vt:lpstr>Il settore produttivo</vt:lpstr>
      <vt:lpstr>I prezzi</vt:lpstr>
      <vt:lpstr>Ancora prezzi</vt:lpstr>
      <vt:lpstr>Il Tabelau Économique</vt:lpstr>
      <vt:lpstr>Il modello del Tableau</vt:lpstr>
      <vt:lpstr>Dotazioni iniziali</vt:lpstr>
      <vt:lpstr>Gli scambi</vt:lpstr>
      <vt:lpstr>Le condizioni di riproduzione</vt:lpstr>
      <vt:lpstr>La produzione</vt:lpstr>
      <vt:lpstr>Paradosso della produttività</vt:lpstr>
      <vt:lpstr>Turgot</vt:lpstr>
      <vt:lpstr>I quattro stadi e le classi</vt:lpstr>
      <vt:lpstr>Capitale e Investimenti</vt:lpstr>
      <vt:lpstr>Profitti e prezzi</vt:lpstr>
      <vt:lpstr>Diversi saggi di profitto</vt:lpstr>
      <vt:lpstr>I prezzi di equilibrio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fisiocrazia</dc:title>
  <dc:creator>stefano.perri</dc:creator>
  <cp:lastModifiedBy>stefano.perri@unimc.it</cp:lastModifiedBy>
  <cp:revision>43</cp:revision>
  <cp:lastPrinted>2019-10-02T15:15:27Z</cp:lastPrinted>
  <dcterms:created xsi:type="dcterms:W3CDTF">2019-09-27T15:26:39Z</dcterms:created>
  <dcterms:modified xsi:type="dcterms:W3CDTF">2021-10-07T10:18:03Z</dcterms:modified>
</cp:coreProperties>
</file>